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4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156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323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771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i master</a:t>
            </a:r>
            <a:endParaRPr lang="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noProof="0" smtClean="0"/>
              <a:t>Rediger typografien i masterens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‹nr.›</a:t>
            </a:fld>
            <a:endParaRPr lang="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-1" y="-1062717"/>
            <a:ext cx="4114801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0"/>
              </a:spcAft>
              <a:defRPr/>
            </a:pPr>
            <a:r>
              <a:rPr lang="" sz="9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spcAft>
                <a:spcPts val="0"/>
              </a:spcAft>
              <a:defRPr/>
            </a:pP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tastaturet for at gå</a:t>
            </a:r>
            <a:r>
              <a:rPr lang="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frem i tekst-niveauer.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spcAft>
                <a:spcPts val="0"/>
              </a:spcAft>
              <a:defRPr/>
            </a:pP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det næste</a:t>
            </a:r>
            <a:endParaRPr lang=""/>
          </a:p>
          <a:p>
            <a:pPr algn="l" eaLnBrk="1" hangingPunct="1">
              <a:spcAft>
                <a:spcPts val="0"/>
              </a:spcAft>
              <a:defRPr/>
            </a:pP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brug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"/>
          </a:p>
          <a:p>
            <a:pPr algn="l" eaLnBrk="1" hangingPunct="1">
              <a:spcAft>
                <a:spcPts val="0"/>
              </a:spcAft>
              <a:defRPr/>
            </a:pPr>
            <a:endParaRPr lang="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spcAft>
                <a:spcPts val="0"/>
              </a:spcAft>
              <a:defRPr/>
            </a:pP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listeniveau bruges</a:t>
            </a:r>
            <a:endParaRPr lang="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8197" y="-399342"/>
            <a:ext cx="537255" cy="28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87235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 ekstra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932593"/>
            <a:ext cx="10246773" cy="1297166"/>
          </a:xfrm>
        </p:spPr>
        <p:txBody>
          <a:bodyPr/>
          <a:lstStyle/>
          <a:p>
            <a:r>
              <a:rPr lang="da-DK" noProof="0" smtClean="0"/>
              <a:t>Klik for at redigere i master</a:t>
            </a:r>
            <a:endParaRPr lang="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" noProof="0" dirty="0" err="1"/>
              <a:t>Click</a:t>
            </a:r>
            <a:r>
              <a:rPr lang="" noProof="0" dirty="0"/>
              <a:t> to </a:t>
            </a:r>
            <a:r>
              <a:rPr lang="" noProof="0" dirty="0" err="1"/>
              <a:t>edit</a:t>
            </a:r>
            <a:r>
              <a:rPr lang="" noProof="0" dirty="0"/>
              <a:t> Master </a:t>
            </a:r>
            <a:r>
              <a:rPr lang="" noProof="0" dirty="0" err="1"/>
              <a:t>text</a:t>
            </a:r>
            <a:r>
              <a:rPr lang="" noProof="0" dirty="0"/>
              <a:t> </a:t>
            </a:r>
            <a:r>
              <a:rPr lang="" noProof="0" dirty="0" err="1"/>
              <a:t>styles</a:t>
            </a:r>
            <a:r>
              <a:rPr lang="" noProof="0" dirty="0"/>
              <a:t> </a:t>
            </a:r>
            <a:endParaRPr lang=""/>
          </a:p>
          <a:p>
            <a:pPr lvl="1"/>
            <a:r>
              <a:rPr lang="" noProof="0" dirty="0"/>
              <a:t>Second </a:t>
            </a:r>
            <a:r>
              <a:rPr lang="" noProof="0" dirty="0" err="1"/>
              <a:t>level</a:t>
            </a:r>
            <a:endParaRPr lang="" noProof="0" dirty="0"/>
          </a:p>
          <a:p>
            <a:pPr lvl="2"/>
            <a:r>
              <a:rPr lang="" noProof="0" dirty="0"/>
              <a:t>Third </a:t>
            </a:r>
            <a:r>
              <a:rPr lang="" noProof="0" dirty="0" err="1"/>
              <a:t>level</a:t>
            </a:r>
            <a:endParaRPr lang="" noProof="0" dirty="0"/>
          </a:p>
          <a:p>
            <a:pPr lvl="3"/>
            <a:r>
              <a:rPr lang="" noProof="0" dirty="0" err="1"/>
              <a:t>Fourth</a:t>
            </a:r>
            <a:r>
              <a:rPr lang="" noProof="0" dirty="0"/>
              <a:t> </a:t>
            </a:r>
            <a:r>
              <a:rPr lang="" noProof="0" dirty="0" err="1"/>
              <a:t>level</a:t>
            </a:r>
            <a:endParaRPr lang="" noProof="0" dirty="0"/>
          </a:p>
          <a:p>
            <a:pPr lvl="4"/>
            <a:r>
              <a:rPr lang="" noProof="0" dirty="0"/>
              <a:t>Fifth </a:t>
            </a:r>
            <a:r>
              <a:rPr lang="" noProof="0" dirty="0" err="1"/>
              <a:t>level</a:t>
            </a:r>
            <a:endParaRPr lang="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‹nr.›</a:t>
            </a:fld>
            <a:endParaRPr lang="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11217273" y="932593"/>
            <a:ext cx="652844" cy="987425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" dirty="0"/>
              <a:t>Zoom op og klik på ikonet nederst til venstre og indsæt logo</a:t>
            </a:r>
            <a:endParaRPr lang=""/>
          </a:p>
        </p:txBody>
      </p:sp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-1" y="-1062717"/>
            <a:ext cx="4114801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0"/>
              </a:spcAft>
              <a:defRPr/>
            </a:pPr>
            <a:r>
              <a:rPr lang="" sz="9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spcAft>
                <a:spcPts val="0"/>
              </a:spcAft>
              <a:defRPr/>
            </a:pP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tastaturet for at gå</a:t>
            </a:r>
            <a:r>
              <a:rPr lang="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frem i tekst-niveauer.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spcAft>
                <a:spcPts val="0"/>
              </a:spcAft>
              <a:defRPr/>
            </a:pP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det næste</a:t>
            </a:r>
            <a:endParaRPr lang=""/>
          </a:p>
          <a:p>
            <a:pPr algn="l" eaLnBrk="1" hangingPunct="1">
              <a:spcAft>
                <a:spcPts val="0"/>
              </a:spcAft>
              <a:defRPr/>
            </a:pP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brug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"/>
          </a:p>
          <a:p>
            <a:pPr algn="l" eaLnBrk="1" hangingPunct="1">
              <a:spcAft>
                <a:spcPts val="0"/>
              </a:spcAft>
              <a:defRPr/>
            </a:pPr>
            <a:endParaRPr lang="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spcAft>
                <a:spcPts val="0"/>
              </a:spcAft>
              <a:defRPr/>
            </a:pP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listeniveau bruges</a:t>
            </a:r>
            <a:endParaRPr lang="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8197" y="-399342"/>
            <a:ext cx="537255" cy="28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53575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14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187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944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967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15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435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359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886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BB53-7B9E-482D-A146-1287527D3A31}" type="datetimeFigureOut">
              <a:rPr lang="da-DK" smtClean="0"/>
              <a:t>04-06-2020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C91A8-F969-499B-8B5E-DFF9ECE7C6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525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ca.dk/videnbasen/" TargetMode="External"/><Relationship Id="rId7" Type="http://schemas.openxmlformats.org/officeDocument/2006/relationships/hyperlink" Target="http://www.kl.dk/ledelse/Artikler/48203/2007/12/Nordisk-Lys/" TargetMode="External"/><Relationship Id="rId2" Type="http://schemas.openxmlformats.org/officeDocument/2006/relationships/hyperlink" Target="http://www.lederweb.d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a.nu/content/effektiv-talentudvikling-praksis-praktikere" TargetMode="External"/><Relationship Id="rId5" Type="http://schemas.openxmlformats.org/officeDocument/2006/relationships/hyperlink" Target="http://dea.nu/publikationer/ledelse-oejenhoejde-mellemlederen-centrum" TargetMode="External"/><Relationship Id="rId4" Type="http://schemas.openxmlformats.org/officeDocument/2006/relationships/hyperlink" Target="http://www.lederweb.dk/Dig-Selv/Lederrollen/Artikel/79949/Ledere-der-lykkes---hvad-er-det-de-kan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9382" y="1122363"/>
            <a:ext cx="11730182" cy="2387600"/>
          </a:xfrm>
        </p:spPr>
        <p:txBody>
          <a:bodyPr>
            <a:noAutofit/>
          </a:bodyPr>
          <a:lstStyle/>
          <a:p>
            <a:r>
              <a:rPr lang="da-DK" sz="6400" b="1" dirty="0" smtClean="0"/>
              <a:t>Distanceledelse og hjemmearbejde </a:t>
            </a:r>
            <a:br>
              <a:rPr lang="da-DK" sz="6400" b="1" dirty="0" smtClean="0"/>
            </a:br>
            <a:r>
              <a:rPr lang="da-DK" sz="6400" b="1" dirty="0" smtClean="0"/>
              <a:t>under </a:t>
            </a:r>
            <a:r>
              <a:rPr lang="da-DK" sz="6400" b="1" dirty="0" err="1" smtClean="0"/>
              <a:t>Corona</a:t>
            </a:r>
            <a:r>
              <a:rPr lang="da-DK" sz="6400" b="1" dirty="0" smtClean="0"/>
              <a:t>-krisen</a:t>
            </a:r>
            <a:endParaRPr lang="da-DK" sz="6400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44073" y="4451783"/>
            <a:ext cx="9144000" cy="1655762"/>
          </a:xfrm>
        </p:spPr>
        <p:txBody>
          <a:bodyPr/>
          <a:lstStyle/>
          <a:p>
            <a:r>
              <a:rPr lang="da-DK" dirty="0" smtClean="0"/>
              <a:t>Henrik Holt Larsen</a:t>
            </a:r>
          </a:p>
          <a:p>
            <a:r>
              <a:rPr lang="da-DK" dirty="0" smtClean="0"/>
              <a:t>Professor emeritus, dr. merc.</a:t>
            </a:r>
          </a:p>
          <a:p>
            <a:r>
              <a:rPr lang="da-DK" dirty="0" smtClean="0"/>
              <a:t>Copenhagen Business School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5248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8201" y="152112"/>
            <a:ext cx="7772400" cy="523220"/>
          </a:xfrm>
        </p:spPr>
        <p:txBody>
          <a:bodyPr/>
          <a:lstStyle/>
          <a:p>
            <a:r>
              <a:rPr lang="da-DK" sz="2800" dirty="0"/>
              <a:t>Fordele ved </a:t>
            </a:r>
            <a:r>
              <a:rPr lang="da-DK" sz="2800" dirty="0" smtClean="0"/>
              <a:t>distanceledelse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1273" y="850823"/>
            <a:ext cx="10751127" cy="5069686"/>
          </a:xfrm>
        </p:spPr>
        <p:txBody>
          <a:bodyPr>
            <a:noAutofit/>
          </a:bodyPr>
          <a:lstStyle/>
          <a:p>
            <a:pPr lvl="0"/>
            <a:r>
              <a:rPr lang="da-DK" dirty="0" smtClean="0"/>
              <a:t>Mulighed </a:t>
            </a:r>
            <a:r>
              <a:rPr lang="da-DK" dirty="0"/>
              <a:t>for at sammensætte tværfaglige og </a:t>
            </a:r>
            <a:r>
              <a:rPr lang="da-DK" dirty="0" smtClean="0"/>
              <a:t>-kulturelle </a:t>
            </a:r>
            <a:r>
              <a:rPr lang="da-DK" dirty="0"/>
              <a:t>teams </a:t>
            </a:r>
          </a:p>
          <a:p>
            <a:pPr lvl="0"/>
            <a:r>
              <a:rPr lang="da-DK" dirty="0"/>
              <a:t>Bedre </a:t>
            </a:r>
            <a:r>
              <a:rPr lang="da-DK" dirty="0" err="1"/>
              <a:t>work-life</a:t>
            </a:r>
            <a:r>
              <a:rPr lang="da-DK" dirty="0"/>
              <a:t> balance</a:t>
            </a:r>
          </a:p>
          <a:p>
            <a:pPr lvl="0"/>
            <a:r>
              <a:rPr lang="da-DK" dirty="0"/>
              <a:t>Større autonomi </a:t>
            </a:r>
            <a:r>
              <a:rPr lang="da-DK" dirty="0" smtClean="0"/>
              <a:t>og engagement</a:t>
            </a:r>
            <a:endParaRPr lang="da-DK" dirty="0"/>
          </a:p>
          <a:p>
            <a:pPr lvl="0"/>
            <a:r>
              <a:rPr lang="da-DK" dirty="0" smtClean="0"/>
              <a:t>Viser (</a:t>
            </a:r>
            <a:r>
              <a:rPr lang="da-DK" dirty="0" smtClean="0"/>
              <a:t>men </a:t>
            </a:r>
            <a:r>
              <a:rPr lang="da-DK" dirty="0"/>
              <a:t>kræver </a:t>
            </a:r>
            <a:r>
              <a:rPr lang="da-DK" dirty="0" smtClean="0"/>
              <a:t>også) tillid</a:t>
            </a:r>
            <a:endParaRPr lang="da-DK" dirty="0"/>
          </a:p>
          <a:p>
            <a:pPr lvl="0"/>
            <a:r>
              <a:rPr lang="da-DK" dirty="0"/>
              <a:t>Nemmere at tiltrække talent</a:t>
            </a:r>
          </a:p>
          <a:p>
            <a:pPr lvl="0"/>
            <a:r>
              <a:rPr lang="da-DK" dirty="0"/>
              <a:t>Økonomiske besparelser </a:t>
            </a:r>
            <a:endParaRPr lang="da-DK" dirty="0" smtClean="0"/>
          </a:p>
          <a:p>
            <a:pPr lvl="0"/>
            <a:r>
              <a:rPr lang="da-DK" dirty="0" smtClean="0"/>
              <a:t>Mindre </a:t>
            </a:r>
            <a:r>
              <a:rPr lang="da-DK" dirty="0"/>
              <a:t>afstand mellem leder og medarbejdere</a:t>
            </a:r>
          </a:p>
          <a:p>
            <a:pPr lvl="0"/>
            <a:r>
              <a:rPr lang="da-DK" dirty="0" smtClean="0"/>
              <a:t>Større </a:t>
            </a:r>
            <a:r>
              <a:rPr lang="da-DK" dirty="0"/>
              <a:t>individuel og organisatorisk fleksibilitet</a:t>
            </a:r>
          </a:p>
          <a:p>
            <a:pPr lvl="0"/>
            <a:r>
              <a:rPr lang="da-DK" dirty="0"/>
              <a:t>Mindre stress</a:t>
            </a:r>
          </a:p>
          <a:p>
            <a:pPr lvl="0"/>
            <a:r>
              <a:rPr lang="da-DK" dirty="0" smtClean="0"/>
              <a:t>Større kreativitet og innovationskraft</a:t>
            </a:r>
          </a:p>
          <a:p>
            <a:pPr lvl="0"/>
            <a:r>
              <a:rPr lang="da-DK" dirty="0" smtClean="0"/>
              <a:t>Demokratisering af </a:t>
            </a:r>
            <a:r>
              <a:rPr lang="da-DK" dirty="0"/>
              <a:t>ledelse </a:t>
            </a:r>
            <a:r>
              <a:rPr lang="da-DK" dirty="0" smtClean="0"/>
              <a:t>(Medarbejderne griber bolden)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283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19036" y="359078"/>
            <a:ext cx="7772400" cy="523220"/>
          </a:xfrm>
        </p:spPr>
        <p:txBody>
          <a:bodyPr/>
          <a:lstStyle/>
          <a:p>
            <a:r>
              <a:rPr lang="da-DK" sz="2800" dirty="0"/>
              <a:t>Ulemper ved </a:t>
            </a:r>
            <a:r>
              <a:rPr lang="da-DK" sz="2800" dirty="0" smtClean="0"/>
              <a:t>distanceledelse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24873" y="858986"/>
            <a:ext cx="10972800" cy="3756433"/>
          </a:xfrm>
        </p:spPr>
        <p:txBody>
          <a:bodyPr>
            <a:noAutofit/>
          </a:bodyPr>
          <a:lstStyle/>
          <a:p>
            <a:pPr lvl="0"/>
            <a:r>
              <a:rPr lang="da-DK" sz="2000" dirty="0"/>
              <a:t>Manglende nærvær, kropssprog, ansigtsudtryk</a:t>
            </a:r>
          </a:p>
          <a:p>
            <a:pPr lvl="0"/>
            <a:r>
              <a:rPr lang="da-DK" sz="2000" dirty="0" smtClean="0"/>
              <a:t>Mistro (”de fiser den nok af….”)</a:t>
            </a:r>
            <a:endParaRPr lang="da-DK" sz="2000" dirty="0"/>
          </a:p>
          <a:p>
            <a:pPr lvl="0"/>
            <a:r>
              <a:rPr lang="da-DK" sz="2000" dirty="0" smtClean="0"/>
              <a:t>Kræver </a:t>
            </a:r>
            <a:r>
              <a:rPr lang="da-DK" sz="2000" dirty="0"/>
              <a:t>disciplin</a:t>
            </a:r>
          </a:p>
          <a:p>
            <a:pPr lvl="0"/>
            <a:r>
              <a:rPr lang="da-DK" sz="2000" dirty="0"/>
              <a:t>Isolation og stress</a:t>
            </a:r>
          </a:p>
          <a:p>
            <a:pPr lvl="0"/>
            <a:r>
              <a:rPr lang="da-DK" sz="2000" dirty="0"/>
              <a:t>Lavere engagement og trivsel</a:t>
            </a:r>
          </a:p>
          <a:p>
            <a:pPr lvl="0"/>
            <a:r>
              <a:rPr lang="da-DK" sz="2000" dirty="0"/>
              <a:t>Følelse af kedsomhed, </a:t>
            </a:r>
            <a:r>
              <a:rPr lang="da-DK" sz="2000" dirty="0" smtClean="0"/>
              <a:t>frustration </a:t>
            </a:r>
            <a:r>
              <a:rPr lang="da-DK" sz="2000" dirty="0"/>
              <a:t>og </a:t>
            </a:r>
            <a:r>
              <a:rPr lang="da-DK" sz="2000" dirty="0" err="1"/>
              <a:t>dekobling</a:t>
            </a:r>
            <a:r>
              <a:rPr lang="da-DK" sz="2000" dirty="0"/>
              <a:t> fra virksomhedens identitet og værdisæt </a:t>
            </a:r>
          </a:p>
          <a:p>
            <a:pPr lvl="0"/>
            <a:r>
              <a:rPr lang="en-US" sz="2000" dirty="0" err="1"/>
              <a:t>Kæmpe</a:t>
            </a:r>
            <a:r>
              <a:rPr lang="en-US" sz="2000" dirty="0"/>
              <a:t> mod the ”out of sight, out of mind” </a:t>
            </a:r>
            <a:endParaRPr lang="da-DK" sz="2000" dirty="0"/>
          </a:p>
          <a:p>
            <a:pPr lvl="0"/>
            <a:r>
              <a:rPr lang="da-DK" sz="2000" dirty="0"/>
              <a:t>Vanskeligt at skabe sammenhængskraft og synergi i teamet</a:t>
            </a:r>
          </a:p>
          <a:p>
            <a:pPr lvl="0"/>
            <a:r>
              <a:rPr lang="da-DK" sz="2000" dirty="0"/>
              <a:t>Risiko for meningsforskelle, misforståelser, konflikter og magtspil</a:t>
            </a:r>
          </a:p>
          <a:p>
            <a:pPr lvl="0"/>
            <a:r>
              <a:rPr lang="da-DK" sz="2000" dirty="0"/>
              <a:t>Risiko for suboptimering: lokal prioritering</a:t>
            </a:r>
          </a:p>
          <a:p>
            <a:pPr lvl="0"/>
            <a:r>
              <a:rPr lang="da-DK" sz="2000" dirty="0"/>
              <a:t>Videndeling er anderledes – og svær</a:t>
            </a:r>
          </a:p>
          <a:p>
            <a:pPr lvl="0"/>
            <a:r>
              <a:rPr lang="da-DK" sz="2000" dirty="0" smtClean="0"/>
              <a:t>Professionel</a:t>
            </a:r>
            <a:r>
              <a:rPr lang="da-DK" sz="2000" dirty="0"/>
              <a:t>, uformel og/eller social interaktion er sværere</a:t>
            </a:r>
          </a:p>
          <a:p>
            <a:pPr lvl="0"/>
            <a:r>
              <a:rPr lang="en-US" sz="2000" dirty="0" err="1" smtClean="0"/>
              <a:t>Sårbar</a:t>
            </a:r>
            <a:r>
              <a:rPr lang="en-US" sz="2000" dirty="0" smtClean="0"/>
              <a:t> </a:t>
            </a:r>
            <a:r>
              <a:rPr lang="en-US" sz="2000" dirty="0"/>
              <a:t>over for IT-</a:t>
            </a:r>
            <a:r>
              <a:rPr lang="en-US" sz="2000" dirty="0" err="1"/>
              <a:t>problemer</a:t>
            </a:r>
            <a:endParaRPr lang="da-DK" sz="2000" dirty="0"/>
          </a:p>
          <a:p>
            <a:pPr lvl="0"/>
            <a:r>
              <a:rPr lang="da-DK" sz="2000" dirty="0" err="1"/>
              <a:t>Forarmning</a:t>
            </a:r>
            <a:r>
              <a:rPr lang="da-DK" sz="2000" dirty="0"/>
              <a:t> af arbejdsmiljøet på hovedkontoret (= den centrale arbejdsplads)</a:t>
            </a:r>
          </a:p>
          <a:p>
            <a:pPr lvl="0"/>
            <a:r>
              <a:rPr lang="da-DK" sz="2000" dirty="0"/>
              <a:t>Sårbarhed over for dårlig ledelse</a:t>
            </a:r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9371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</a:t>
            </a:r>
            <a:r>
              <a:rPr lang="da-DK" dirty="0" smtClean="0"/>
              <a:t>er dine forventninger til fremtiden?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Distanceledelse vil blive brugt:</a:t>
            </a:r>
          </a:p>
          <a:p>
            <a:r>
              <a:rPr lang="da-DK" dirty="0" smtClean="0"/>
              <a:t>1. Meget mindre end nu</a:t>
            </a:r>
          </a:p>
          <a:p>
            <a:r>
              <a:rPr lang="da-DK" dirty="0" smtClean="0"/>
              <a:t>2. Lidt mindre end nu</a:t>
            </a:r>
          </a:p>
          <a:p>
            <a:r>
              <a:rPr lang="da-DK" dirty="0" smtClean="0"/>
              <a:t>3. Som nu</a:t>
            </a:r>
          </a:p>
          <a:p>
            <a:r>
              <a:rPr lang="da-DK" dirty="0" smtClean="0"/>
              <a:t>4. Lidt mere end nu</a:t>
            </a:r>
          </a:p>
          <a:p>
            <a:r>
              <a:rPr lang="da-DK" dirty="0" smtClean="0"/>
              <a:t>5. Meget mere end nu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12</a:t>
            </a:fld>
            <a:endParaRPr lang="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2197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FF0000"/>
                </a:solidFill>
              </a:rPr>
              <a:t>Wind-up: Sejle gennem skærgården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>
          <a:xfrm>
            <a:off x="647700" y="1801091"/>
            <a:ext cx="10246774" cy="4084909"/>
          </a:xfrm>
        </p:spPr>
        <p:txBody>
          <a:bodyPr>
            <a:normAutofit fontScale="92500"/>
          </a:bodyPr>
          <a:lstStyle/>
          <a:p>
            <a:r>
              <a:rPr lang="da-DK" dirty="0" smtClean="0"/>
              <a:t>Distanceledelse er kommet for at blive</a:t>
            </a:r>
          </a:p>
          <a:p>
            <a:r>
              <a:rPr lang="da-DK" dirty="0" smtClean="0"/>
              <a:t>Hvordan sætter du dit fingeraftryk på medarbejdernes værdisæt, moral, engagement, stolthed, identitetsfølelse og trivsel?</a:t>
            </a:r>
          </a:p>
          <a:p>
            <a:r>
              <a:rPr lang="da-DK" dirty="0" smtClean="0"/>
              <a:t>Dine personlige ledelseskvaliteter skal trænge gennem cyberspace</a:t>
            </a:r>
          </a:p>
          <a:p>
            <a:r>
              <a:rPr lang="da-DK" dirty="0" smtClean="0"/>
              <a:t>Medarbejderne er dine ambassadører</a:t>
            </a:r>
          </a:p>
          <a:p>
            <a:r>
              <a:rPr lang="da-DK" dirty="0" smtClean="0"/>
              <a:t>To udfordringer: Ledelse på tværs og ledelse udad</a:t>
            </a:r>
          </a:p>
          <a:p>
            <a:r>
              <a:rPr lang="da-DK" dirty="0" smtClean="0"/>
              <a:t>Det er svært, men giv plads til smalltalk, øjenkontakt, staldvarme og humor</a:t>
            </a:r>
          </a:p>
          <a:p>
            <a:r>
              <a:rPr lang="da-DK" dirty="0" smtClean="0"/>
              <a:t>Hav et vågent blik for ensomhed, rådvildhed, stress</a:t>
            </a:r>
            <a:r>
              <a:rPr lang="da-DK" smtClean="0"/>
              <a:t>, jalousi og misbrug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13</a:t>
            </a:fld>
            <a:endParaRPr lang="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4519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el 1"/>
          <p:cNvSpPr>
            <a:spLocks noGrp="1"/>
          </p:cNvSpPr>
          <p:nvPr>
            <p:ph type="title"/>
          </p:nvPr>
        </p:nvSpPr>
        <p:spPr>
          <a:xfrm>
            <a:off x="2107768" y="543214"/>
            <a:ext cx="7772400" cy="584200"/>
          </a:xfrm>
        </p:spPr>
        <p:txBody>
          <a:bodyPr/>
          <a:lstStyle/>
          <a:p>
            <a:r>
              <a:rPr lang="da-DK" sz="3200" dirty="0"/>
              <a:t>Links </a:t>
            </a:r>
            <a:r>
              <a:rPr lang="da-DK" sz="3200" dirty="0" smtClean="0"/>
              <a:t>til interessant materiale</a:t>
            </a:r>
            <a:endParaRPr lang="da-DK" sz="3200" dirty="0"/>
          </a:p>
        </p:txBody>
      </p:sp>
      <p:sp>
        <p:nvSpPr>
          <p:cNvPr id="102403" name="Pladsholder til indhold 2"/>
          <p:cNvSpPr>
            <a:spLocks noGrp="1"/>
          </p:cNvSpPr>
          <p:nvPr>
            <p:ph idx="1"/>
          </p:nvPr>
        </p:nvSpPr>
        <p:spPr>
          <a:xfrm>
            <a:off x="452582" y="1280248"/>
            <a:ext cx="10686473" cy="5114925"/>
          </a:xfrm>
        </p:spPr>
        <p:txBody>
          <a:bodyPr/>
          <a:lstStyle/>
          <a:p>
            <a:r>
              <a:rPr lang="da-DK" sz="2000" dirty="0">
                <a:hlinkClick r:id="rId2"/>
              </a:rPr>
              <a:t>www.lederweb.dk</a:t>
            </a:r>
            <a:r>
              <a:rPr lang="da-DK" sz="2000" dirty="0"/>
              <a:t> er et glimrende site vedr. ledelse</a:t>
            </a:r>
          </a:p>
          <a:p>
            <a:r>
              <a:rPr lang="da-DK" sz="2000" dirty="0"/>
              <a:t>Dilemmaledelse i praksis – 31 værktøjer til den værdiskabende leder. Djøf Forlag, 2018</a:t>
            </a:r>
          </a:p>
          <a:p>
            <a:r>
              <a:rPr lang="da-DK" sz="2000" dirty="0"/>
              <a:t>Ledelsesdilemmaer – og kunsten at navigere i moderne ledelse. Djøf Forlag, 2018</a:t>
            </a:r>
          </a:p>
          <a:p>
            <a:r>
              <a:rPr lang="da-DK" sz="2000" dirty="0"/>
              <a:t>Projekt ”Virtuel ledelse og arbejdsmiljø”: </a:t>
            </a:r>
            <a:r>
              <a:rPr lang="da-DK" sz="2000" dirty="0">
                <a:hlinkClick r:id="rId3"/>
              </a:rPr>
              <a:t>https://www.noca.dk/videnbasen/</a:t>
            </a:r>
            <a:r>
              <a:rPr lang="da-DK" sz="2000" dirty="0"/>
              <a:t> </a:t>
            </a:r>
          </a:p>
          <a:p>
            <a:r>
              <a:rPr lang="da-DK" sz="2000" dirty="0"/>
              <a:t>Projekt ”Ledere der lykkes” ligger her: </a:t>
            </a:r>
            <a:r>
              <a:rPr lang="da-DK" sz="2000" dirty="0">
                <a:hlinkClick r:id="rId4"/>
              </a:rPr>
              <a:t>http://www.lederweb.dk/Dig-Selv/Lederrollen/Artikel/79949/Ledere-der-lykkes---hvad-er-det-de-kan</a:t>
            </a:r>
            <a:endParaRPr lang="da-DK" sz="2000" dirty="0"/>
          </a:p>
          <a:p>
            <a:r>
              <a:rPr lang="da-DK" sz="2000" dirty="0"/>
              <a:t>Ledelse i øjenhøjde (lede nedad, opad, udad og på tværs): </a:t>
            </a:r>
            <a:r>
              <a:rPr lang="da-DK" sz="2000" dirty="0">
                <a:hlinkClick r:id="rId5"/>
              </a:rPr>
              <a:t>http://dea.nu/publikationer/ledelse-oejenhoejde-mellemlederen-centrum</a:t>
            </a:r>
            <a:endParaRPr lang="da-DK" sz="2000" dirty="0"/>
          </a:p>
          <a:p>
            <a:r>
              <a:rPr lang="da-DK" sz="2000" dirty="0"/>
              <a:t>Projekt om talentudvikling: </a:t>
            </a:r>
            <a:r>
              <a:rPr lang="da-DK" sz="2000" dirty="0">
                <a:hlinkClick r:id="rId6"/>
              </a:rPr>
              <a:t>http://dea.nu/content/effektiv-talentudvikling-praksis-praktikere</a:t>
            </a:r>
            <a:r>
              <a:rPr lang="da-DK" sz="2000" dirty="0"/>
              <a:t> </a:t>
            </a:r>
          </a:p>
          <a:p>
            <a:r>
              <a:rPr lang="da-DK" sz="2000" dirty="0"/>
              <a:t>Projekt ”Nordisk Lys” om ligheder og forskelle i nordisk ledelse er beskrevet her: </a:t>
            </a:r>
            <a:r>
              <a:rPr lang="da-DK" sz="2000" dirty="0">
                <a:hlinkClick r:id="rId7"/>
              </a:rPr>
              <a:t>http://www.kl.dk/ledelse/Artikler/48203/2007/12/Nordisk-Lys/</a:t>
            </a:r>
            <a:endParaRPr lang="da-DK" sz="2000" dirty="0"/>
          </a:p>
          <a:p>
            <a:r>
              <a:rPr lang="da-DK" sz="2000" dirty="0"/>
              <a:t>Vedr. talent management, se Larsen, H.H. Talent management. Samfundslitteratur, 2012</a:t>
            </a:r>
          </a:p>
        </p:txBody>
      </p:sp>
    </p:spTree>
    <p:extLst>
      <p:ext uri="{BB962C8B-B14F-4D97-AF65-F5344CB8AC3E}">
        <p14:creationId xmlns:p14="http://schemas.microsoft.com/office/powerpoint/2010/main" val="305113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3546" y="24617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a-DK" sz="6000" b="1" dirty="0" smtClean="0"/>
              <a:t>Tak for i dag – og held og lykke…!</a:t>
            </a:r>
            <a:endParaRPr lang="da-DK" sz="6000" b="1" dirty="0"/>
          </a:p>
        </p:txBody>
      </p:sp>
    </p:spTree>
    <p:extLst>
      <p:ext uri="{BB962C8B-B14F-4D97-AF65-F5344CB8AC3E}">
        <p14:creationId xmlns:p14="http://schemas.microsoft.com/office/powerpoint/2010/main" val="80686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47700" y="941829"/>
            <a:ext cx="10246773" cy="1297166"/>
          </a:xfrm>
        </p:spPr>
        <p:txBody>
          <a:bodyPr/>
          <a:lstStyle/>
          <a:p>
            <a:r>
              <a:rPr lang="da-DK" dirty="0" smtClean="0">
                <a:solidFill>
                  <a:srgbClr val="FF0000"/>
                </a:solidFill>
              </a:rPr>
              <a:t>Dagens menu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>
          <a:xfrm>
            <a:off x="764309" y="2370137"/>
            <a:ext cx="10515600" cy="4351338"/>
          </a:xfrm>
        </p:spPr>
        <p:txBody>
          <a:bodyPr/>
          <a:lstStyle/>
          <a:p>
            <a:r>
              <a:rPr lang="da-DK" dirty="0" smtClean="0"/>
              <a:t>Hvad taler vi om (= definition), og hvorfor er distanceledelse vigtig, nødvendig og spændende?</a:t>
            </a:r>
          </a:p>
          <a:p>
            <a:r>
              <a:rPr lang="da-DK" dirty="0" smtClean="0"/>
              <a:t>Hvorfor passer det godt til den danske ledelseskultur?</a:t>
            </a:r>
          </a:p>
          <a:p>
            <a:r>
              <a:rPr lang="da-DK" dirty="0" smtClean="0"/>
              <a:t>Fordele </a:t>
            </a:r>
            <a:r>
              <a:rPr lang="da-DK" dirty="0" smtClean="0"/>
              <a:t>og ulemper ved distanceledelse</a:t>
            </a:r>
          </a:p>
          <a:p>
            <a:r>
              <a:rPr lang="da-DK" dirty="0" smtClean="0"/>
              <a:t>Konkrete dilemmaer, råd og vink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2</a:t>
            </a:fld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240346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0" y="827158"/>
            <a:ext cx="7772400" cy="707886"/>
          </a:xfrm>
        </p:spPr>
        <p:txBody>
          <a:bodyPr/>
          <a:lstStyle/>
          <a:p>
            <a:r>
              <a:rPr lang="da-DK" dirty="0"/>
              <a:t>For at skære ind til benet…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Leder og medarbejdere arbejder på forskellige </a:t>
            </a:r>
            <a:r>
              <a:rPr lang="da-DK" dirty="0" smtClean="0">
                <a:solidFill>
                  <a:srgbClr val="FF0000"/>
                </a:solidFill>
              </a:rPr>
              <a:t>geografiske</a:t>
            </a:r>
            <a:r>
              <a:rPr lang="da-DK" dirty="0" smtClean="0"/>
              <a:t> lokaliteter, og/eller i forskellige </a:t>
            </a:r>
            <a:r>
              <a:rPr lang="da-DK" dirty="0" smtClean="0">
                <a:solidFill>
                  <a:srgbClr val="FF0000"/>
                </a:solidFill>
              </a:rPr>
              <a:t>tidszoner</a:t>
            </a:r>
            <a:r>
              <a:rPr lang="da-DK" dirty="0" smtClean="0"/>
              <a:t>, og/eller er </a:t>
            </a:r>
            <a:r>
              <a:rPr lang="da-DK" dirty="0" smtClean="0">
                <a:solidFill>
                  <a:srgbClr val="FF0000"/>
                </a:solidFill>
              </a:rPr>
              <a:t>organisatorisk</a:t>
            </a:r>
            <a:r>
              <a:rPr lang="da-DK" dirty="0" smtClean="0"/>
              <a:t> </a:t>
            </a:r>
            <a:r>
              <a:rPr lang="da-DK" dirty="0"/>
              <a:t>adskilt</a:t>
            </a:r>
            <a:endParaRPr lang="da-DK" dirty="0" smtClean="0"/>
          </a:p>
          <a:p>
            <a:r>
              <a:rPr lang="da-DK" dirty="0" smtClean="0"/>
              <a:t>Kommunikation og ledelse foregår primært vha. </a:t>
            </a:r>
            <a:r>
              <a:rPr lang="da-DK" dirty="0" smtClean="0">
                <a:solidFill>
                  <a:srgbClr val="FF0000"/>
                </a:solidFill>
              </a:rPr>
              <a:t>elektroniske</a:t>
            </a:r>
            <a:r>
              <a:rPr lang="da-DK" dirty="0" smtClean="0"/>
              <a:t> medier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955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På sin vis: Intet nyt under solen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8536" y="1623455"/>
            <a:ext cx="10246774" cy="3412800"/>
          </a:xfrm>
        </p:spPr>
        <p:txBody>
          <a:bodyPr>
            <a:noAutofit/>
          </a:bodyPr>
          <a:lstStyle/>
          <a:p>
            <a:r>
              <a:rPr lang="da-DK" sz="3200" dirty="0" smtClean="0"/>
              <a:t>Håndværkere</a:t>
            </a:r>
          </a:p>
          <a:p>
            <a:r>
              <a:rPr lang="da-DK" sz="3200" dirty="0" smtClean="0"/>
              <a:t>Montører</a:t>
            </a:r>
          </a:p>
          <a:p>
            <a:r>
              <a:rPr lang="da-DK" sz="3200" dirty="0" smtClean="0"/>
              <a:t>Sælgere </a:t>
            </a:r>
          </a:p>
          <a:p>
            <a:r>
              <a:rPr lang="da-DK" sz="3200" dirty="0" smtClean="0"/>
              <a:t>Konsulenter</a:t>
            </a:r>
          </a:p>
          <a:p>
            <a:r>
              <a:rPr lang="da-DK" sz="3200" dirty="0" smtClean="0"/>
              <a:t>Buschauffører</a:t>
            </a:r>
          </a:p>
          <a:p>
            <a:r>
              <a:rPr lang="da-DK" sz="3200" dirty="0" smtClean="0"/>
              <a:t>Hjemmehjælpere</a:t>
            </a:r>
          </a:p>
          <a:p>
            <a:r>
              <a:rPr lang="da-DK" sz="3200" dirty="0" smtClean="0"/>
              <a:t>Rederier </a:t>
            </a:r>
          </a:p>
          <a:p>
            <a:r>
              <a:rPr lang="da-DK" sz="3200" dirty="0" smtClean="0"/>
              <a:t>Sirius </a:t>
            </a:r>
            <a:endParaRPr lang="da-DK" sz="32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4</a:t>
            </a:fld>
            <a:endParaRPr lang="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34238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Nogle er afskåret fra det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5410" y="1690688"/>
            <a:ext cx="10246774" cy="3412800"/>
          </a:xfrm>
        </p:spPr>
        <p:txBody>
          <a:bodyPr>
            <a:noAutofit/>
          </a:bodyPr>
          <a:lstStyle/>
          <a:p>
            <a:r>
              <a:rPr lang="da-DK" dirty="0" smtClean="0"/>
              <a:t>Sygehusvæsenet</a:t>
            </a:r>
          </a:p>
          <a:p>
            <a:r>
              <a:rPr lang="da-DK" dirty="0" smtClean="0"/>
              <a:t>Plejecentre </a:t>
            </a:r>
          </a:p>
          <a:p>
            <a:r>
              <a:rPr lang="da-DK" dirty="0" smtClean="0"/>
              <a:t>Tandlæger</a:t>
            </a:r>
          </a:p>
          <a:p>
            <a:r>
              <a:rPr lang="da-DK" dirty="0" smtClean="0"/>
              <a:t>Fængsler</a:t>
            </a:r>
          </a:p>
          <a:p>
            <a:r>
              <a:rPr lang="da-DK" dirty="0" smtClean="0"/>
              <a:t>Industrien</a:t>
            </a:r>
          </a:p>
          <a:p>
            <a:r>
              <a:rPr lang="da-DK" dirty="0" smtClean="0"/>
              <a:t>Detailhandelen, men…….(nethandel) </a:t>
            </a:r>
          </a:p>
          <a:p>
            <a:endParaRPr lang="da-DK" dirty="0"/>
          </a:p>
          <a:p>
            <a:r>
              <a:rPr lang="da-DK" sz="2400" dirty="0" smtClean="0"/>
              <a:t>men </a:t>
            </a:r>
            <a:r>
              <a:rPr lang="da-DK" sz="2400" dirty="0" smtClean="0"/>
              <a:t>man kan godt udøve distanceledelse over for mennesker, som er fysisk bundet til en bestemt arbejdsplads, fx fem psykiatriske institutioner eller tre skoler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5</a:t>
            </a:fld>
            <a:endParaRPr lang="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2654514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 store tsunami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Eksplosiv stigning i brugen af distanceledelse og </a:t>
            </a:r>
            <a:r>
              <a:rPr lang="da-DK" sz="3200" dirty="0" smtClean="0"/>
              <a:t>-arbejde</a:t>
            </a:r>
            <a:endParaRPr lang="da-DK" sz="3200" dirty="0" smtClean="0"/>
          </a:p>
          <a:p>
            <a:r>
              <a:rPr lang="da-DK" sz="3200" dirty="0" smtClean="0"/>
              <a:t>Omfatter helt nye grupper, især </a:t>
            </a:r>
            <a:r>
              <a:rPr lang="da-DK" sz="3200" dirty="0" err="1" smtClean="0"/>
              <a:t>videntunge</a:t>
            </a:r>
            <a:r>
              <a:rPr lang="da-DK" sz="3200" dirty="0" smtClean="0"/>
              <a:t> og administrative medarbejdere</a:t>
            </a:r>
          </a:p>
          <a:p>
            <a:r>
              <a:rPr lang="da-DK" sz="3200" dirty="0" smtClean="0"/>
              <a:t>Flyvefærdige uden generalprøve</a:t>
            </a:r>
          </a:p>
          <a:p>
            <a:r>
              <a:rPr lang="da-DK" sz="3200" dirty="0" err="1" smtClean="0"/>
              <a:t>Whatever</a:t>
            </a:r>
            <a:r>
              <a:rPr lang="da-DK" sz="3200" dirty="0" smtClean="0"/>
              <a:t> </a:t>
            </a:r>
            <a:r>
              <a:rPr lang="da-DK" sz="3200" dirty="0" err="1" smtClean="0"/>
              <a:t>doesn’t</a:t>
            </a:r>
            <a:r>
              <a:rPr lang="da-DK" sz="3200" dirty="0" smtClean="0"/>
              <a:t> </a:t>
            </a:r>
            <a:r>
              <a:rPr lang="da-DK" sz="3200" dirty="0" err="1" smtClean="0"/>
              <a:t>kill</a:t>
            </a:r>
            <a:r>
              <a:rPr lang="da-DK" sz="3200" dirty="0" smtClean="0"/>
              <a:t> </a:t>
            </a:r>
            <a:r>
              <a:rPr lang="da-DK" sz="3200" dirty="0" err="1" smtClean="0"/>
              <a:t>me</a:t>
            </a:r>
            <a:r>
              <a:rPr lang="da-DK" sz="3200" dirty="0" smtClean="0"/>
              <a:t> </a:t>
            </a:r>
            <a:r>
              <a:rPr lang="da-DK" sz="3200" dirty="0" err="1" smtClean="0"/>
              <a:t>makes</a:t>
            </a:r>
            <a:r>
              <a:rPr lang="da-DK" sz="3200" dirty="0" smtClean="0"/>
              <a:t> </a:t>
            </a:r>
            <a:r>
              <a:rPr lang="da-DK" sz="3200" dirty="0" err="1" smtClean="0"/>
              <a:t>me</a:t>
            </a:r>
            <a:r>
              <a:rPr lang="da-DK" sz="3200" dirty="0" smtClean="0"/>
              <a:t> </a:t>
            </a:r>
            <a:r>
              <a:rPr lang="da-DK" sz="3200" dirty="0" err="1" smtClean="0"/>
              <a:t>stronger</a:t>
            </a:r>
            <a:endParaRPr lang="da-DK" sz="32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6</a:t>
            </a:fld>
            <a:endParaRPr lang="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72168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6327" y="663461"/>
            <a:ext cx="11259128" cy="769441"/>
          </a:xfrm>
        </p:spPr>
        <p:txBody>
          <a:bodyPr>
            <a:normAutofit/>
          </a:bodyPr>
          <a:lstStyle/>
          <a:p>
            <a:r>
              <a:rPr lang="da-DK" sz="3600" dirty="0" smtClean="0"/>
              <a:t>Distanceledelse er nødvendigt og genialt i Danmark, fordi: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436" y="1935836"/>
            <a:ext cx="10141528" cy="4114800"/>
          </a:xfrm>
        </p:spPr>
        <p:txBody>
          <a:bodyPr>
            <a:noAutofit/>
          </a:bodyPr>
          <a:lstStyle/>
          <a:p>
            <a:r>
              <a:rPr lang="da-DK" sz="3200" dirty="0" smtClean="0"/>
              <a:t>Danmark er en </a:t>
            </a:r>
            <a:r>
              <a:rPr lang="da-DK" sz="3200" dirty="0" err="1" smtClean="0"/>
              <a:t>videnøkonomi</a:t>
            </a:r>
            <a:endParaRPr lang="da-DK" sz="3200" dirty="0" smtClean="0"/>
          </a:p>
          <a:p>
            <a:r>
              <a:rPr lang="da-DK" sz="3200" dirty="0" smtClean="0"/>
              <a:t>Betoning af </a:t>
            </a:r>
            <a:r>
              <a:rPr lang="da-DK" sz="3200" dirty="0" err="1" smtClean="0"/>
              <a:t>leadership</a:t>
            </a:r>
            <a:r>
              <a:rPr lang="da-DK" sz="3200" dirty="0" smtClean="0"/>
              <a:t> (= det personlige lederskab)</a:t>
            </a:r>
          </a:p>
          <a:p>
            <a:r>
              <a:rPr lang="da-DK" sz="3200" dirty="0" smtClean="0"/>
              <a:t>Den skandinaviske ledelsespraksis</a:t>
            </a:r>
          </a:p>
          <a:p>
            <a:r>
              <a:rPr lang="da-DK" sz="3200" dirty="0" smtClean="0"/>
              <a:t>Ledelse </a:t>
            </a:r>
            <a:r>
              <a:rPr lang="da-DK" sz="3200" dirty="0"/>
              <a:t>er dilemmaernes holdeplads</a:t>
            </a:r>
          </a:p>
          <a:p>
            <a:r>
              <a:rPr lang="da-DK" sz="3200" dirty="0"/>
              <a:t>Lederens personaleansvar</a:t>
            </a:r>
          </a:p>
          <a:p>
            <a:r>
              <a:rPr lang="da-DK" sz="3200" dirty="0" smtClean="0"/>
              <a:t>Lede opad, på tværs og udad</a:t>
            </a:r>
          </a:p>
          <a:p>
            <a:r>
              <a:rPr lang="da-DK" sz="3200" dirty="0" smtClean="0"/>
              <a:t>Bæredygtig ledelse</a:t>
            </a:r>
          </a:p>
          <a:p>
            <a:r>
              <a:rPr lang="da-DK" sz="3200" dirty="0" smtClean="0"/>
              <a:t>Ideologisk krigsførelse: Purpose og værdier</a:t>
            </a:r>
          </a:p>
        </p:txBody>
      </p:sp>
    </p:spTree>
    <p:extLst>
      <p:ext uri="{BB962C8B-B14F-4D97-AF65-F5344CB8AC3E}">
        <p14:creationId xmlns:p14="http://schemas.microsoft.com/office/powerpoint/2010/main" val="291266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Kig på jeres egen situation….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I én sætning: Hvad har gjort størst indtryk på dig vedr. dit eget brug af distancearbejde/-ledelse</a:t>
            </a:r>
            <a:r>
              <a:rPr lang="da-DK" dirty="0" smtClean="0"/>
              <a:t>?</a:t>
            </a:r>
            <a:endParaRPr lang="da-DK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8</a:t>
            </a:fld>
            <a:endParaRPr lang="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16036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FF0000"/>
                </a:solidFill>
              </a:rPr>
              <a:t>Lad os gå videre….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Fordele ved distanceledelse</a:t>
            </a:r>
          </a:p>
          <a:p>
            <a:r>
              <a:rPr lang="da-DK" dirty="0" smtClean="0"/>
              <a:t>Ulemper ved distanceledelse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" smtClean="0"/>
              <a:pPr/>
              <a:t>9</a:t>
            </a:fld>
            <a:endParaRPr lang="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8960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692</Words>
  <Application>Microsoft Office PowerPoint</Application>
  <PresentationFormat>Widescreen</PresentationFormat>
  <Paragraphs>111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Distanceledelse og hjemmearbejde  under Corona-krisen</vt:lpstr>
      <vt:lpstr>Dagens menu</vt:lpstr>
      <vt:lpstr>For at skære ind til benet…</vt:lpstr>
      <vt:lpstr>På sin vis: Intet nyt under solen</vt:lpstr>
      <vt:lpstr>Nogle er afskåret fra det</vt:lpstr>
      <vt:lpstr>Den store tsunami</vt:lpstr>
      <vt:lpstr>Distanceledelse er nødvendigt og genialt i Danmark, fordi:</vt:lpstr>
      <vt:lpstr>Kig på jeres egen situation….</vt:lpstr>
      <vt:lpstr>Lad os gå videre….</vt:lpstr>
      <vt:lpstr>Fordele ved distanceledelse</vt:lpstr>
      <vt:lpstr>Ulemper ved distanceledelse</vt:lpstr>
      <vt:lpstr>Hvad er dine forventninger til fremtiden?</vt:lpstr>
      <vt:lpstr>Wind-up: Sejle gennem skærgården</vt:lpstr>
      <vt:lpstr>Links til interessant materiale</vt:lpstr>
      <vt:lpstr>Tak for i dag – og held og lykke…!</vt:lpstr>
    </vt:vector>
  </TitlesOfParts>
  <Company>CBS - Copenhagen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kkkk</dc:title>
  <dc:creator>Henrik Holt Larsen</dc:creator>
  <cp:lastModifiedBy>Henrik Holt Larsen</cp:lastModifiedBy>
  <cp:revision>4</cp:revision>
  <dcterms:created xsi:type="dcterms:W3CDTF">2020-06-04T04:19:18Z</dcterms:created>
  <dcterms:modified xsi:type="dcterms:W3CDTF">2020-06-04T05:06:17Z</dcterms:modified>
</cp:coreProperties>
</file>