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handoutMasterIdLst>
    <p:handoutMasterId r:id="rId10"/>
  </p:handoutMasterIdLst>
  <p:sldIdLst>
    <p:sldId id="262" r:id="rId3"/>
    <p:sldId id="264" r:id="rId4"/>
    <p:sldId id="265" r:id="rId5"/>
    <p:sldId id="266" r:id="rId6"/>
    <p:sldId id="267" r:id="rId7"/>
    <p:sldId id="268" r:id="rId8"/>
    <p:sldId id="269" r:id="rId9"/>
  </p:sldIdLst>
  <p:sldSz cx="9144000" cy="6858000" type="screen4x3"/>
  <p:notesSz cx="6797675" cy="9926638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8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EA694-F91F-2E46-A60D-91AE63E3D798}" type="datetimeFigureOut">
              <a:rPr lang="da-DK" smtClean="0"/>
              <a:t>27-11-2020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02819-FEC1-3547-8AC1-2FC6FD5194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197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00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 med lille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Klik på ikonet for at indsætte et billede</a:t>
            </a:r>
            <a:endParaRPr lang="da-DK" dirty="0"/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35400"/>
            <a:ext cx="3289300" cy="2451100"/>
          </a:xfrm>
          <a:prstGeom prst="rect">
            <a:avLst/>
          </a:prstGeom>
        </p:spPr>
        <p:txBody>
          <a:bodyPr numCol="1" spcCol="180000"/>
          <a:lstStyle>
            <a:lvl1pPr marL="0" indent="0" algn="just">
              <a:buNone/>
              <a:defRPr sz="1400" b="0" i="0" baseline="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Brødtekst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63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7"/>
          <p:cNvSpPr>
            <a:spLocks noGrp="1"/>
          </p:cNvSpPr>
          <p:nvPr>
            <p:ph type="pic" sz="quarter" idx="10" hasCustomPrompt="1"/>
          </p:nvPr>
        </p:nvSpPr>
        <p:spPr>
          <a:xfrm>
            <a:off x="473364" y="1219200"/>
            <a:ext cx="8197272" cy="5165436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Klik på ikonet for at indsætte et billede</a:t>
            </a:r>
            <a:endParaRPr lang="da-DK" dirty="0"/>
          </a:p>
        </p:txBody>
      </p:sp>
      <p:sp>
        <p:nvSpPr>
          <p:cNvPr id="6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56080" y="4294910"/>
            <a:ext cx="2948740" cy="1787332"/>
          </a:xfrm>
          <a:prstGeom prst="rect">
            <a:avLst/>
          </a:prstGeom>
        </p:spPr>
        <p:txBody>
          <a:bodyPr numCol="1" spcCol="180000"/>
          <a:lstStyle>
            <a:lvl1pPr marL="0" indent="0" algn="just">
              <a:buNone/>
              <a:defRPr sz="1400" b="0" i="0" baseline="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Brødtekst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378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62100" y="2235200"/>
            <a:ext cx="6019800" cy="1163638"/>
          </a:xfrm>
          <a:prstGeom prst="rect">
            <a:avLst/>
          </a:prstGeom>
        </p:spPr>
        <p:txBody>
          <a:bodyPr vert="horz" anchor="b"/>
          <a:lstStyle>
            <a:lvl1pPr marL="0" indent="0" algn="ctr">
              <a:lnSpc>
                <a:spcPts val="48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16" name="Pladsholder til tekst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3398838"/>
            <a:ext cx="6019800" cy="1163638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ts val="28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da-DK" dirty="0" smtClean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15511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16000"/>
            <a:ext cx="7772400" cy="838200"/>
          </a:xfrm>
          <a:prstGeom prst="rect">
            <a:avLst/>
          </a:prstGeom>
        </p:spPr>
        <p:txBody>
          <a:bodyPr vert="horz" tIns="0" bIns="0" anchor="b"/>
          <a:lstStyle>
            <a:lvl1pPr marL="0" indent="0">
              <a:lnSpc>
                <a:spcPts val="3300"/>
              </a:lnSpc>
              <a:spcBef>
                <a:spcPts val="0"/>
              </a:spcBef>
              <a:buNone/>
              <a:defRPr sz="2800" b="1" i="0">
                <a:latin typeface="Trebuchet MS"/>
                <a:cs typeface="Trebuchet MS"/>
              </a:defRPr>
            </a:lvl1pPr>
          </a:lstStyle>
          <a:p>
            <a:pPr lvl="0"/>
            <a:r>
              <a:rPr lang="da-DK" dirty="0" smtClean="0"/>
              <a:t>Overskrift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685799" y="1968500"/>
            <a:ext cx="3816001" cy="44196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Trebuchet MS"/>
                <a:cs typeface="Trebuchet MS"/>
              </a:defRPr>
            </a:lvl1pPr>
          </a:lstStyle>
          <a:p>
            <a:pPr lvl="0"/>
            <a:r>
              <a:rPr lang="da-DK" dirty="0" err="1" smtClean="0"/>
              <a:t>Bullets</a:t>
            </a:r>
            <a:endParaRPr lang="da-DK" dirty="0"/>
          </a:p>
        </p:txBody>
      </p:sp>
      <p:sp>
        <p:nvSpPr>
          <p:cNvPr id="11" name="Pladsholder til tekst 9"/>
          <p:cNvSpPr>
            <a:spLocks noGrp="1"/>
          </p:cNvSpPr>
          <p:nvPr>
            <p:ph type="body" sz="quarter" idx="12" hasCustomPrompt="1"/>
          </p:nvPr>
        </p:nvSpPr>
        <p:spPr>
          <a:xfrm>
            <a:off x="4642199" y="1968500"/>
            <a:ext cx="3816001" cy="44196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Trebuchet MS"/>
                <a:cs typeface="Trebuchet MS"/>
              </a:defRPr>
            </a:lvl1pPr>
          </a:lstStyle>
          <a:p>
            <a:pPr lvl="0"/>
            <a:r>
              <a:rPr lang="da-DK" dirty="0" err="1" smtClean="0"/>
              <a:t>Bullets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643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1 spalte centre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16000"/>
            <a:ext cx="7772400" cy="838200"/>
          </a:xfrm>
          <a:prstGeom prst="rect">
            <a:avLst/>
          </a:prstGeom>
        </p:spPr>
        <p:txBody>
          <a:bodyPr vert="horz" tIns="0" bIns="0" anchor="b"/>
          <a:lstStyle>
            <a:lvl1pPr marL="0" indent="0" algn="ctr">
              <a:lnSpc>
                <a:spcPts val="3300"/>
              </a:lnSpc>
              <a:spcBef>
                <a:spcPts val="0"/>
              </a:spcBef>
              <a:buNone/>
              <a:defRPr sz="2800" b="1" i="0">
                <a:latin typeface="Trebuchet MS"/>
                <a:cs typeface="Trebuchet MS"/>
              </a:defRPr>
            </a:lvl1pPr>
          </a:lstStyle>
          <a:p>
            <a:pPr lvl="0"/>
            <a:r>
              <a:rPr lang="da-DK" dirty="0" smtClean="0"/>
              <a:t>Overskrift</a:t>
            </a:r>
          </a:p>
        </p:txBody>
      </p:sp>
      <p:sp>
        <p:nvSpPr>
          <p:cNvPr id="4" name="Pladsholder til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685799" y="1968500"/>
            <a:ext cx="7772401" cy="4419600"/>
          </a:xfrm>
          <a:prstGeom prst="rect">
            <a:avLst/>
          </a:prstGeom>
        </p:spPr>
        <p:txBody>
          <a:bodyPr vert="horz" lIns="2448000"/>
          <a:lstStyle>
            <a:lvl1pPr>
              <a:defRPr sz="2000">
                <a:latin typeface="Trebuchet MS"/>
                <a:cs typeface="Trebuchet MS"/>
              </a:defRPr>
            </a:lvl1pPr>
          </a:lstStyle>
          <a:p>
            <a:pPr lvl="0"/>
            <a:r>
              <a:rPr lang="da-DK" dirty="0" err="1" smtClean="0"/>
              <a:t>Bullets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172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med E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968500"/>
            <a:ext cx="3816000" cy="44196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Trebuchet MS"/>
                <a:cs typeface="Trebuchet MS"/>
              </a:defRPr>
            </a:lvl1pPr>
          </a:lstStyle>
          <a:p>
            <a:pPr lvl="0"/>
            <a:r>
              <a:rPr lang="da-DK" dirty="0" err="1" smtClean="0"/>
              <a:t>Bullets</a:t>
            </a:r>
            <a:endParaRPr lang="da-DK" dirty="0"/>
          </a:p>
        </p:txBody>
      </p:sp>
      <p:sp>
        <p:nvSpPr>
          <p:cNvPr id="12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4642200" y="1968500"/>
            <a:ext cx="3816000" cy="441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Klik på ikonet for at indsætte billede</a:t>
            </a:r>
            <a:endParaRPr lang="da-DK" dirty="0"/>
          </a:p>
        </p:txBody>
      </p:sp>
      <p:sp>
        <p:nvSpPr>
          <p:cNvPr id="5" name="Pladsholder til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16000"/>
            <a:ext cx="7772400" cy="838200"/>
          </a:xfrm>
          <a:prstGeom prst="rect">
            <a:avLst/>
          </a:prstGeom>
        </p:spPr>
        <p:txBody>
          <a:bodyPr vert="horz" tIns="0" bIns="0" anchor="b"/>
          <a:lstStyle>
            <a:lvl1pPr marL="0" indent="0">
              <a:lnSpc>
                <a:spcPts val="3300"/>
              </a:lnSpc>
              <a:spcBef>
                <a:spcPts val="0"/>
              </a:spcBef>
              <a:buNone/>
              <a:defRPr sz="2800" b="1" i="0">
                <a:latin typeface="Trebuchet MS"/>
                <a:cs typeface="Trebuchet MS"/>
              </a:defRPr>
            </a:lvl1pPr>
          </a:lstStyle>
          <a:p>
            <a:pPr lvl="0"/>
            <a:r>
              <a:rPr lang="da-DK" dirty="0" smtClean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382802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med 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968500"/>
            <a:ext cx="3816000" cy="44196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Trebuchet MS"/>
                <a:cs typeface="Trebuchet MS"/>
              </a:defRPr>
            </a:lvl1pPr>
          </a:lstStyle>
          <a:p>
            <a:pPr lvl="0"/>
            <a:r>
              <a:rPr lang="da-DK" dirty="0" err="1" smtClean="0"/>
              <a:t>Bullets</a:t>
            </a:r>
            <a:endParaRPr lang="da-DK" dirty="0"/>
          </a:p>
        </p:txBody>
      </p:sp>
      <p:sp>
        <p:nvSpPr>
          <p:cNvPr id="10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4642200" y="1968500"/>
            <a:ext cx="3816000" cy="2260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Klik på ikonet for at indsætte et billede</a:t>
            </a:r>
            <a:endParaRPr lang="da-DK" dirty="0"/>
          </a:p>
        </p:txBody>
      </p:sp>
      <p:sp>
        <p:nvSpPr>
          <p:cNvPr id="12" name="Pladsholder til billede 11"/>
          <p:cNvSpPr>
            <a:spLocks noGrp="1"/>
          </p:cNvSpPr>
          <p:nvPr>
            <p:ph type="pic" sz="quarter" idx="14" hasCustomPrompt="1"/>
          </p:nvPr>
        </p:nvSpPr>
        <p:spPr>
          <a:xfrm>
            <a:off x="4642200" y="4127500"/>
            <a:ext cx="3816000" cy="2260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Klik på ikonet for at indsætte et billede</a:t>
            </a:r>
            <a:endParaRPr lang="da-DK" dirty="0"/>
          </a:p>
        </p:txBody>
      </p:sp>
      <p:sp>
        <p:nvSpPr>
          <p:cNvPr id="6" name="Pladsholder til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16000"/>
            <a:ext cx="7772400" cy="838200"/>
          </a:xfrm>
          <a:prstGeom prst="rect">
            <a:avLst/>
          </a:prstGeom>
        </p:spPr>
        <p:txBody>
          <a:bodyPr vert="horz" tIns="0" bIns="0" anchor="b"/>
          <a:lstStyle>
            <a:lvl1pPr marL="0" indent="0">
              <a:lnSpc>
                <a:spcPts val="3300"/>
              </a:lnSpc>
              <a:spcBef>
                <a:spcPts val="0"/>
              </a:spcBef>
              <a:buNone/>
              <a:defRPr sz="2800" b="1" i="0">
                <a:latin typeface="Trebuchet MS"/>
                <a:cs typeface="Trebuchet MS"/>
              </a:defRPr>
            </a:lvl1pPr>
          </a:lstStyle>
          <a:p>
            <a:pPr lvl="0"/>
            <a:r>
              <a:rPr lang="da-DK" dirty="0" smtClean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2471449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" y="1968500"/>
            <a:ext cx="7772400" cy="441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Klik på ikonet for at indsætte billede</a:t>
            </a:r>
            <a:endParaRPr lang="da-DK" dirty="0"/>
          </a:p>
        </p:txBody>
      </p:sp>
      <p:sp>
        <p:nvSpPr>
          <p:cNvPr id="4" name="Pladsholder til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16000"/>
            <a:ext cx="7772400" cy="838200"/>
          </a:xfrm>
          <a:prstGeom prst="rect">
            <a:avLst/>
          </a:prstGeom>
        </p:spPr>
        <p:txBody>
          <a:bodyPr vert="horz" tIns="0" bIns="0" anchor="b"/>
          <a:lstStyle>
            <a:lvl1pPr marL="0" indent="0">
              <a:lnSpc>
                <a:spcPts val="3300"/>
              </a:lnSpc>
              <a:spcBef>
                <a:spcPts val="0"/>
              </a:spcBef>
              <a:buNone/>
              <a:defRPr sz="2800" b="1" i="0">
                <a:latin typeface="Trebuchet MS"/>
                <a:cs typeface="Trebuchet MS"/>
              </a:defRPr>
            </a:lvl1pPr>
          </a:lstStyle>
          <a:p>
            <a:pPr lvl="0"/>
            <a:r>
              <a:rPr lang="da-DK" dirty="0" smtClean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35795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diagram 8"/>
          <p:cNvSpPr>
            <a:spLocks noGrp="1"/>
          </p:cNvSpPr>
          <p:nvPr>
            <p:ph type="chart" sz="quarter" idx="14" hasCustomPrompt="1"/>
          </p:nvPr>
        </p:nvSpPr>
        <p:spPr>
          <a:xfrm>
            <a:off x="685800" y="1968500"/>
            <a:ext cx="7772400" cy="441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r>
              <a:rPr lang="da-DK" dirty="0" smtClean="0"/>
              <a:t>Klik på ikonet for at indsætte et diagram</a:t>
            </a:r>
            <a:endParaRPr lang="da-DK" dirty="0"/>
          </a:p>
        </p:txBody>
      </p:sp>
      <p:sp>
        <p:nvSpPr>
          <p:cNvPr id="4" name="Pladsholder til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16000"/>
            <a:ext cx="7772400" cy="838200"/>
          </a:xfrm>
          <a:prstGeom prst="rect">
            <a:avLst/>
          </a:prstGeom>
        </p:spPr>
        <p:txBody>
          <a:bodyPr vert="horz" tIns="0" bIns="0" anchor="b"/>
          <a:lstStyle>
            <a:lvl1pPr marL="0" indent="0">
              <a:lnSpc>
                <a:spcPts val="3300"/>
              </a:lnSpc>
              <a:spcBef>
                <a:spcPts val="0"/>
              </a:spcBef>
              <a:buNone/>
              <a:defRPr sz="2800" b="1" i="0">
                <a:latin typeface="Trebuchet MS"/>
                <a:cs typeface="Trebuchet MS"/>
              </a:defRPr>
            </a:lvl1pPr>
          </a:lstStyle>
          <a:p>
            <a:pPr lvl="0"/>
            <a:r>
              <a:rPr lang="da-DK" dirty="0" smtClean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405599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kst med T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544400" y="2870200"/>
            <a:ext cx="6055200" cy="1066800"/>
          </a:xfrm>
          <a:prstGeom prst="rect">
            <a:avLst/>
          </a:prstGeom>
        </p:spPr>
        <p:txBody>
          <a:bodyPr numCol="1" spcCol="180000"/>
          <a:lstStyle>
            <a:lvl1pPr marL="0" indent="0" algn="ctr">
              <a:buNone/>
              <a:defRPr sz="1800" b="0" i="0" baseline="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Brødtekst </a:t>
            </a:r>
          </a:p>
          <a:p>
            <a:r>
              <a:rPr lang="da-DK" dirty="0" smtClean="0"/>
              <a:t>i </a:t>
            </a:r>
          </a:p>
          <a:p>
            <a:r>
              <a:rPr lang="da-DK" dirty="0" smtClean="0"/>
              <a:t>3 linjer</a:t>
            </a:r>
            <a:endParaRPr lang="da-DK" dirty="0"/>
          </a:p>
        </p:txBody>
      </p:sp>
      <p:sp>
        <p:nvSpPr>
          <p:cNvPr id="4" name="Pladsholder til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1544400" y="1917700"/>
            <a:ext cx="6055200" cy="838200"/>
          </a:xfrm>
          <a:prstGeom prst="rect">
            <a:avLst/>
          </a:prstGeom>
        </p:spPr>
        <p:txBody>
          <a:bodyPr vert="horz" anchor="b"/>
          <a:lstStyle>
            <a:lvl1pPr marL="0" indent="0" algn="ctr">
              <a:lnSpc>
                <a:spcPts val="3300"/>
              </a:lnSpc>
              <a:spcBef>
                <a:spcPts val="0"/>
              </a:spcBef>
              <a:buNone/>
              <a:defRPr sz="2800" b="1" i="0">
                <a:latin typeface="Trebuchet MS"/>
                <a:cs typeface="Trebuchet MS"/>
              </a:defRPr>
            </a:lvl1pPr>
          </a:lstStyle>
          <a:p>
            <a:pPr lvl="0"/>
            <a:r>
              <a:rPr lang="da-DK" dirty="0" smtClean="0"/>
              <a:t>Overskrift</a:t>
            </a: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1" hasCustomPrompt="1"/>
          </p:nvPr>
        </p:nvSpPr>
        <p:spPr>
          <a:xfrm>
            <a:off x="685800" y="4191000"/>
            <a:ext cx="2484000" cy="216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da-DK" dirty="0" smtClean="0"/>
              <a:t>Klik på ikonet for at indsætte et billede</a:t>
            </a:r>
            <a:endParaRPr lang="da-DK" dirty="0"/>
          </a:p>
        </p:txBody>
      </p:sp>
      <p:sp>
        <p:nvSpPr>
          <p:cNvPr id="8" name="Pladsholder til billede 6"/>
          <p:cNvSpPr>
            <a:spLocks noGrp="1"/>
          </p:cNvSpPr>
          <p:nvPr>
            <p:ph type="pic" sz="quarter" idx="12" hasCustomPrompt="1"/>
          </p:nvPr>
        </p:nvSpPr>
        <p:spPr>
          <a:xfrm>
            <a:off x="3312000" y="4191000"/>
            <a:ext cx="2484000" cy="216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da-DK" dirty="0" smtClean="0"/>
              <a:t>Klik på ikonet for at indsætte et billede</a:t>
            </a:r>
            <a:endParaRPr lang="da-DK" dirty="0"/>
          </a:p>
        </p:txBody>
      </p:sp>
      <p:sp>
        <p:nvSpPr>
          <p:cNvPr id="9" name="Pladsholder til billede 6"/>
          <p:cNvSpPr>
            <a:spLocks noGrp="1"/>
          </p:cNvSpPr>
          <p:nvPr>
            <p:ph type="pic" sz="quarter" idx="13" hasCustomPrompt="1"/>
          </p:nvPr>
        </p:nvSpPr>
        <p:spPr>
          <a:xfrm>
            <a:off x="5938200" y="4191000"/>
            <a:ext cx="2484000" cy="216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da-DK" dirty="0" smtClean="0"/>
              <a:t>Klik på ikonet for at indsætte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563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- meget 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85800" y="1968500"/>
            <a:ext cx="7772400" cy="4318000"/>
          </a:xfrm>
          <a:prstGeom prst="rect">
            <a:avLst/>
          </a:prstGeom>
        </p:spPr>
        <p:txBody>
          <a:bodyPr numCol="2" spcCol="180000"/>
          <a:lstStyle>
            <a:lvl1pPr marL="0" indent="0" algn="just">
              <a:buNone/>
              <a:defRPr sz="1400" b="0" i="0" baseline="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Brødtekst i 2 spalter</a:t>
            </a:r>
            <a:endParaRPr lang="da-DK" dirty="0"/>
          </a:p>
        </p:txBody>
      </p:sp>
      <p:sp>
        <p:nvSpPr>
          <p:cNvPr id="4" name="Pladsholder til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16000"/>
            <a:ext cx="7772400" cy="838200"/>
          </a:xfrm>
          <a:prstGeom prst="rect">
            <a:avLst/>
          </a:prstGeom>
        </p:spPr>
        <p:txBody>
          <a:bodyPr vert="horz" tIns="0" bIns="0" anchor="b"/>
          <a:lstStyle>
            <a:lvl1pPr marL="0" indent="0">
              <a:lnSpc>
                <a:spcPts val="3300"/>
              </a:lnSpc>
              <a:spcBef>
                <a:spcPts val="0"/>
              </a:spcBef>
              <a:buNone/>
              <a:defRPr sz="2800" b="1" i="0">
                <a:latin typeface="Trebuchet MS"/>
                <a:cs typeface="Trebuchet MS"/>
              </a:defRPr>
            </a:lvl1pPr>
          </a:lstStyle>
          <a:p>
            <a:pPr lvl="0"/>
            <a:r>
              <a:rPr lang="da-DK" dirty="0" smtClean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155661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rgbClr val="004F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 descr="fodspor_hvid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2" t="23604" r="17245" b="48459"/>
          <a:stretch/>
        </p:blipFill>
        <p:spPr>
          <a:xfrm rot="20771744">
            <a:off x="-148480" y="-158488"/>
            <a:ext cx="3324980" cy="1118865"/>
          </a:xfrm>
          <a:prstGeom prst="rect">
            <a:avLst/>
          </a:prstGeom>
        </p:spPr>
      </p:pic>
      <p:pic>
        <p:nvPicPr>
          <p:cNvPr id="7" name="Billede 6" descr="Logo_negativ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200" y="140060"/>
            <a:ext cx="1481566" cy="47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8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0" r:id="rId2"/>
    <p:sldLayoutId id="2147483670" r:id="rId3"/>
    <p:sldLayoutId id="2147483651" r:id="rId4"/>
    <p:sldLayoutId id="2147483652" r:id="rId5"/>
    <p:sldLayoutId id="2147483653" r:id="rId6"/>
    <p:sldLayoutId id="2147483654" r:id="rId7"/>
    <p:sldLayoutId id="2147483668" r:id="rId8"/>
    <p:sldLayoutId id="2147483649" r:id="rId9"/>
    <p:sldLayoutId id="2147483655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0"/>
            <a:ext cx="9144000" cy="5664201"/>
          </a:xfrm>
          <a:prstGeom prst="rect">
            <a:avLst/>
          </a:prstGeom>
          <a:solidFill>
            <a:srgbClr val="004F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Norddjurs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460" y="6023209"/>
            <a:ext cx="1538606" cy="496122"/>
          </a:xfrm>
          <a:prstGeom prst="rect">
            <a:avLst/>
          </a:prstGeom>
        </p:spPr>
      </p:pic>
      <p:pic>
        <p:nvPicPr>
          <p:cNvPr id="9" name="Billede 8" descr="hjort_negativ.png"/>
          <p:cNvPicPr>
            <a:picLocks noChangeAspect="1"/>
          </p:cNvPicPr>
          <p:nvPr userDrawn="1"/>
        </p:nvPicPr>
        <p:blipFill rotWithShape="1"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" b="23309"/>
          <a:stretch/>
        </p:blipFill>
        <p:spPr>
          <a:xfrm>
            <a:off x="0" y="1151466"/>
            <a:ext cx="2840567" cy="4512735"/>
          </a:xfrm>
          <a:prstGeom prst="rect">
            <a:avLst/>
          </a:prstGeom>
        </p:spPr>
      </p:pic>
      <p:pic>
        <p:nvPicPr>
          <p:cNvPr id="10" name="Billede 9" descr="fodspor_hvid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4" t="16607" r="8539" b="50711"/>
          <a:stretch/>
        </p:blipFill>
        <p:spPr>
          <a:xfrm rot="2883878">
            <a:off x="6711615" y="208155"/>
            <a:ext cx="2806906" cy="130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3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sz="2400" dirty="0"/>
              <a:t>Norddjurs Kommunes </a:t>
            </a:r>
            <a:r>
              <a:rPr lang="da-DK" sz="2400" dirty="0" smtClean="0"/>
              <a:t>større </a:t>
            </a:r>
            <a:r>
              <a:rPr lang="da-DK" sz="2400" dirty="0"/>
              <a:t>investeringer </a:t>
            </a:r>
            <a:r>
              <a:rPr lang="da-DK" sz="2400" dirty="0" smtClean="0"/>
              <a:t>i 2020-2024 og </a:t>
            </a:r>
            <a:endParaRPr lang="da-DK" sz="2400" dirty="0"/>
          </a:p>
          <a:p>
            <a:r>
              <a:rPr lang="da-DK" sz="2400" dirty="0" smtClean="0"/>
              <a:t>Covid-19 </a:t>
            </a:r>
            <a:r>
              <a:rPr lang="da-DK" sz="2400" dirty="0"/>
              <a:t>situationen i Norddjurs Kommune. </a:t>
            </a:r>
          </a:p>
          <a:p>
            <a:endParaRPr lang="da-DK" dirty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sz="1800" dirty="0"/>
              <a:t>Grenaa Erhverv torsdag den 26.11.2020</a:t>
            </a:r>
            <a:r>
              <a:rPr lang="da-DK" sz="1800" dirty="0" smtClean="0"/>
              <a:t>.</a:t>
            </a:r>
          </a:p>
          <a:p>
            <a:endParaRPr lang="da-DK" dirty="0" smtClean="0"/>
          </a:p>
          <a:p>
            <a:r>
              <a:rPr lang="da-DK" sz="1800" dirty="0" smtClean="0"/>
              <a:t> Borgmester Jan Petersen</a:t>
            </a:r>
            <a:endParaRPr lang="da-DK" sz="1800" dirty="0"/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85751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1794617" y="1854437"/>
            <a:ext cx="54265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>
              <a:latin typeface="Trebuchet MS" panose="020B0603020202020204" pitchFamily="34" charset="0"/>
            </a:endParaRPr>
          </a:p>
          <a:p>
            <a:r>
              <a:rPr lang="da-DK" sz="3200" dirty="0" smtClean="0">
                <a:latin typeface="Trebuchet MS" panose="020B0603020202020204" pitchFamily="34" charset="0"/>
              </a:rPr>
              <a:t>			   </a:t>
            </a:r>
            <a:r>
              <a:rPr lang="da-DK" sz="2800" dirty="0" smtClean="0">
                <a:latin typeface="Trebuchet MS" panose="020B0603020202020204" pitchFamily="34" charset="0"/>
              </a:rPr>
              <a:t>Covid-19</a:t>
            </a:r>
          </a:p>
          <a:p>
            <a:endParaRPr lang="da-DK" sz="3200" dirty="0">
              <a:latin typeface="Trebuchet MS" panose="020B0603020202020204" pitchFamily="34" charset="0"/>
            </a:endParaRPr>
          </a:p>
          <a:p>
            <a:r>
              <a:rPr lang="da-DK" dirty="0">
                <a:latin typeface="Trebuchet MS" panose="020B0603020202020204" pitchFamily="34" charset="0"/>
              </a:rPr>
              <a:t>Smittede i november: </a:t>
            </a:r>
            <a:r>
              <a:rPr lang="da-DK" dirty="0" smtClean="0">
                <a:latin typeface="Trebuchet MS" panose="020B0603020202020204" pitchFamily="34" charset="0"/>
              </a:rPr>
              <a:t>87 </a:t>
            </a:r>
            <a:endParaRPr lang="da-DK" dirty="0">
              <a:latin typeface="Trebuchet MS" panose="020B0603020202020204" pitchFamily="34" charset="0"/>
            </a:endParaRPr>
          </a:p>
          <a:p>
            <a:r>
              <a:rPr lang="da-DK" dirty="0">
                <a:latin typeface="Trebuchet MS" panose="020B0603020202020204" pitchFamily="34" charset="0"/>
              </a:rPr>
              <a:t>Heraf i Grenaa: 64</a:t>
            </a:r>
          </a:p>
          <a:p>
            <a:r>
              <a:rPr lang="da-DK" dirty="0">
                <a:latin typeface="Trebuchet MS" panose="020B0603020202020204" pitchFamily="34" charset="0"/>
              </a:rPr>
              <a:t>Heraf over </a:t>
            </a:r>
            <a:r>
              <a:rPr lang="da-DK" dirty="0" smtClean="0">
                <a:latin typeface="Trebuchet MS" panose="020B0603020202020204" pitchFamily="34" charset="0"/>
              </a:rPr>
              <a:t>70 år: </a:t>
            </a:r>
            <a:r>
              <a:rPr lang="da-DK" dirty="0">
                <a:latin typeface="Trebuchet MS" panose="020B0603020202020204" pitchFamily="34" charset="0"/>
              </a:rPr>
              <a:t>6</a:t>
            </a:r>
          </a:p>
          <a:p>
            <a:endParaRPr lang="da-DK" dirty="0">
              <a:latin typeface="Trebuchet MS" panose="020B0603020202020204" pitchFamily="34" charset="0"/>
            </a:endParaRPr>
          </a:p>
          <a:p>
            <a:r>
              <a:rPr lang="da-DK" dirty="0">
                <a:latin typeface="Trebuchet MS" panose="020B0603020202020204" pitchFamily="34" charset="0"/>
              </a:rPr>
              <a:t>Julen er foran os. </a:t>
            </a:r>
          </a:p>
          <a:p>
            <a:endParaRPr lang="da-DK" dirty="0">
              <a:latin typeface="Trebuchet MS" panose="020B0603020202020204" pitchFamily="34" charset="0"/>
            </a:endParaRPr>
          </a:p>
          <a:p>
            <a:endParaRPr lang="da-DK" dirty="0">
              <a:latin typeface="Trebuchet MS" panose="020B0603020202020204" pitchFamily="34" charset="0"/>
            </a:endParaRPr>
          </a:p>
          <a:p>
            <a:endParaRPr lang="da-DK" dirty="0">
              <a:latin typeface="Trebuchet MS" panose="020B0603020202020204" pitchFamily="34" charset="0"/>
            </a:endParaRPr>
          </a:p>
          <a:p>
            <a:endParaRPr lang="da-DK" dirty="0">
              <a:latin typeface="Trebuchet MS" panose="020B0603020202020204" pitchFamily="34" charset="0"/>
            </a:endParaRPr>
          </a:p>
          <a:p>
            <a:endParaRPr lang="da-DK" dirty="0">
              <a:latin typeface="Trebuchet MS" panose="020B0603020202020204" pitchFamily="34" charset="0"/>
            </a:endParaRPr>
          </a:p>
          <a:p>
            <a:endParaRPr lang="da-DK" dirty="0">
              <a:latin typeface="Trebuchet MS" panose="020B0603020202020204" pitchFamily="34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08" y="2601467"/>
            <a:ext cx="3201129" cy="320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1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	</a:t>
            </a:r>
            <a:r>
              <a:rPr lang="da-DK" dirty="0" smtClean="0"/>
              <a:t>	    Investeringer </a:t>
            </a:r>
            <a:r>
              <a:rPr lang="da-DK" dirty="0"/>
              <a:t>i </a:t>
            </a:r>
            <a:r>
              <a:rPr lang="da-DK" dirty="0" smtClean="0"/>
              <a:t>2020-2023</a:t>
            </a:r>
            <a:endParaRPr lang="da-DK" dirty="0"/>
          </a:p>
          <a:p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777667" y="2238998"/>
            <a:ext cx="768053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Økonomiske </a:t>
            </a:r>
            <a:r>
              <a:rPr lang="da-DK" b="1" dirty="0"/>
              <a:t>basistal: </a:t>
            </a:r>
          </a:p>
          <a:p>
            <a:r>
              <a:rPr lang="da-DK" dirty="0"/>
              <a:t>                                                       </a:t>
            </a:r>
            <a:r>
              <a:rPr lang="da-DK" sz="2000" b="1" dirty="0"/>
              <a:t>2020        2021         2022          2023</a:t>
            </a:r>
          </a:p>
          <a:p>
            <a:endParaRPr lang="da-DK" dirty="0"/>
          </a:p>
          <a:p>
            <a:r>
              <a:rPr lang="da-DK" dirty="0"/>
              <a:t>Indtægter:                                  </a:t>
            </a:r>
            <a:r>
              <a:rPr lang="da-DK" dirty="0" smtClean="0"/>
              <a:t> -</a:t>
            </a:r>
            <a:r>
              <a:rPr lang="da-DK" dirty="0"/>
              <a:t>2.646      </a:t>
            </a:r>
            <a:r>
              <a:rPr lang="da-DK" dirty="0" smtClean="0"/>
              <a:t>  -</a:t>
            </a:r>
            <a:r>
              <a:rPr lang="da-DK" dirty="0"/>
              <a:t>2.750     </a:t>
            </a:r>
            <a:r>
              <a:rPr lang="da-DK" dirty="0" smtClean="0"/>
              <a:t>   </a:t>
            </a:r>
            <a:r>
              <a:rPr lang="da-DK" dirty="0"/>
              <a:t>-2.795       </a:t>
            </a:r>
            <a:r>
              <a:rPr lang="da-DK" dirty="0" smtClean="0"/>
              <a:t>  -</a:t>
            </a:r>
            <a:r>
              <a:rPr lang="da-DK" dirty="0"/>
              <a:t>2.836   </a:t>
            </a:r>
          </a:p>
          <a:p>
            <a:r>
              <a:rPr lang="da-DK" dirty="0"/>
              <a:t>Driftsudgifter:                              </a:t>
            </a:r>
            <a:r>
              <a:rPr lang="da-DK" dirty="0" smtClean="0"/>
              <a:t>2.477         2.607          2.654          2.710    </a:t>
            </a:r>
            <a:endParaRPr lang="da-DK" dirty="0"/>
          </a:p>
          <a:p>
            <a:r>
              <a:rPr lang="da-DK" dirty="0"/>
              <a:t>Anlæg/investeringer:                       </a:t>
            </a:r>
            <a:r>
              <a:rPr lang="da-DK" dirty="0" smtClean="0"/>
              <a:t>67              80                87               68</a:t>
            </a:r>
            <a:endParaRPr lang="da-DK" dirty="0"/>
          </a:p>
          <a:p>
            <a:r>
              <a:rPr lang="da-DK" dirty="0"/>
              <a:t>Skattefinansieret resultat.          </a:t>
            </a:r>
            <a:r>
              <a:rPr lang="da-DK" dirty="0" smtClean="0"/>
              <a:t>  </a:t>
            </a:r>
            <a:r>
              <a:rPr lang="da-DK" dirty="0"/>
              <a:t>-102          </a:t>
            </a:r>
            <a:r>
              <a:rPr lang="da-DK" dirty="0" smtClean="0"/>
              <a:t>  -</a:t>
            </a:r>
            <a:r>
              <a:rPr lang="da-DK" dirty="0"/>
              <a:t>63           </a:t>
            </a:r>
            <a:r>
              <a:rPr lang="da-DK" dirty="0" smtClean="0"/>
              <a:t>   -</a:t>
            </a:r>
            <a:r>
              <a:rPr lang="da-DK" dirty="0"/>
              <a:t>54            </a:t>
            </a:r>
            <a:r>
              <a:rPr lang="da-DK" dirty="0" smtClean="0"/>
              <a:t>  -</a:t>
            </a:r>
            <a:r>
              <a:rPr lang="da-DK" dirty="0"/>
              <a:t>54  </a:t>
            </a:r>
          </a:p>
          <a:p>
            <a:r>
              <a:rPr lang="da-DK" dirty="0"/>
              <a:t>Finansiering: </a:t>
            </a:r>
          </a:p>
          <a:p>
            <a:r>
              <a:rPr lang="da-DK" dirty="0"/>
              <a:t>Lån:                                                        0</a:t>
            </a:r>
          </a:p>
          <a:p>
            <a:r>
              <a:rPr lang="da-DK" dirty="0"/>
              <a:t>Afdrag:                                                103           92            53              54</a:t>
            </a:r>
          </a:p>
          <a:p>
            <a:r>
              <a:rPr lang="da-DK" dirty="0"/>
              <a:t>Finansforskydninger:                         </a:t>
            </a:r>
            <a:r>
              <a:rPr lang="da-DK" dirty="0" smtClean="0"/>
              <a:t>   5             </a:t>
            </a:r>
            <a:r>
              <a:rPr lang="da-DK" dirty="0"/>
              <a:t>4             46               3          </a:t>
            </a:r>
          </a:p>
          <a:p>
            <a:r>
              <a:rPr lang="da-DK" dirty="0"/>
              <a:t>Strukturel balance:                               </a:t>
            </a:r>
            <a:r>
              <a:rPr lang="da-DK" dirty="0" smtClean="0"/>
              <a:t>1           </a:t>
            </a:r>
            <a:r>
              <a:rPr lang="da-DK" dirty="0" smtClean="0"/>
              <a:t>29              </a:t>
            </a:r>
            <a:r>
              <a:rPr lang="da-DK" dirty="0"/>
              <a:t>0               0 </a:t>
            </a:r>
          </a:p>
          <a:p>
            <a:r>
              <a:rPr lang="da-DK" dirty="0"/>
              <a:t>Likviditet:                                               6            31            45               0</a:t>
            </a:r>
          </a:p>
          <a:p>
            <a:r>
              <a:rPr lang="da-DK" dirty="0"/>
              <a:t>Gennemsnitlig kassebeholdning:   </a:t>
            </a:r>
            <a:r>
              <a:rPr lang="da-DK" dirty="0" smtClean="0"/>
              <a:t>189           </a:t>
            </a:r>
            <a:r>
              <a:rPr lang="da-DK" dirty="0"/>
              <a:t>221          183            161    </a:t>
            </a:r>
          </a:p>
          <a:p>
            <a:r>
              <a:rPr lang="da-DK" dirty="0"/>
              <a:t>             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9699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			Investeringer 2020-2023      </a:t>
            </a: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777667" y="2170632"/>
            <a:ext cx="77424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						</a:t>
            </a:r>
            <a:r>
              <a:rPr lang="da-DK" b="1" dirty="0" smtClean="0"/>
              <a:t> </a:t>
            </a:r>
            <a:r>
              <a:rPr lang="da-DK" b="1" dirty="0"/>
              <a:t>2020        2021          2022        2023         </a:t>
            </a:r>
            <a:r>
              <a:rPr lang="da-DK" b="1" dirty="0" smtClean="0"/>
              <a:t>I alt</a:t>
            </a:r>
            <a:endParaRPr lang="da-DK" b="1" dirty="0"/>
          </a:p>
          <a:p>
            <a:r>
              <a:rPr lang="da-DK" dirty="0"/>
              <a:t>Ramme:                                     </a:t>
            </a:r>
            <a:r>
              <a:rPr lang="da-DK" dirty="0" smtClean="0"/>
              <a:t> </a:t>
            </a:r>
            <a:r>
              <a:rPr lang="da-DK" dirty="0"/>
              <a:t>67.000     </a:t>
            </a:r>
            <a:r>
              <a:rPr lang="da-DK" dirty="0" smtClean="0"/>
              <a:t>80.000       87.000     68.000    </a:t>
            </a:r>
            <a:r>
              <a:rPr lang="da-DK" dirty="0"/>
              <a:t>302.000</a:t>
            </a:r>
          </a:p>
          <a:p>
            <a:r>
              <a:rPr lang="da-DK" dirty="0" smtClean="0"/>
              <a:t>Ekstraordinære investeringer </a:t>
            </a:r>
          </a:p>
          <a:p>
            <a:r>
              <a:rPr lang="da-DK" dirty="0" smtClean="0"/>
              <a:t>(</a:t>
            </a:r>
            <a:r>
              <a:rPr lang="da-DK" dirty="0" err="1"/>
              <a:t>Covid</a:t>
            </a:r>
            <a:r>
              <a:rPr lang="da-DK" dirty="0"/>
              <a:t> 19)                     </a:t>
            </a:r>
            <a:r>
              <a:rPr lang="da-DK" dirty="0" smtClean="0"/>
              <a:t>	</a:t>
            </a:r>
            <a:r>
              <a:rPr lang="da-DK" dirty="0"/>
              <a:t> </a:t>
            </a:r>
            <a:r>
              <a:rPr lang="da-DK" dirty="0" smtClean="0"/>
              <a:t>        19.000                                                             19.000</a:t>
            </a:r>
            <a:endParaRPr lang="da-DK" dirty="0"/>
          </a:p>
          <a:p>
            <a:r>
              <a:rPr lang="da-DK" b="1" dirty="0"/>
              <a:t>Nødvendig </a:t>
            </a:r>
            <a:r>
              <a:rPr lang="da-DK" b="1" dirty="0" smtClean="0"/>
              <a:t>modernisering</a:t>
            </a:r>
            <a:endParaRPr lang="da-DK" b="1" dirty="0"/>
          </a:p>
          <a:p>
            <a:r>
              <a:rPr lang="da-DK" dirty="0"/>
              <a:t>Eksempler: </a:t>
            </a:r>
          </a:p>
          <a:p>
            <a:r>
              <a:rPr lang="da-DK" dirty="0" smtClean="0"/>
              <a:t>Bygningsrenovering </a:t>
            </a:r>
            <a:r>
              <a:rPr lang="da-DK" dirty="0"/>
              <a:t>– basis.      </a:t>
            </a:r>
            <a:r>
              <a:rPr lang="da-DK" dirty="0" smtClean="0"/>
              <a:t>6.000      </a:t>
            </a:r>
            <a:r>
              <a:rPr lang="da-DK" dirty="0"/>
              <a:t>10.000       10.000      10.000     36.000  </a:t>
            </a:r>
          </a:p>
          <a:p>
            <a:r>
              <a:rPr lang="da-DK" dirty="0" smtClean="0"/>
              <a:t>Bygningsrenovering </a:t>
            </a:r>
            <a:r>
              <a:rPr lang="da-DK" dirty="0"/>
              <a:t>– </a:t>
            </a:r>
            <a:br>
              <a:rPr lang="da-DK" dirty="0"/>
            </a:br>
            <a:r>
              <a:rPr lang="da-DK" dirty="0" smtClean="0"/>
              <a:t>enkeltprojekter                             </a:t>
            </a:r>
            <a:r>
              <a:rPr lang="da-DK" dirty="0"/>
              <a:t>7.100        6.600        4.200        5.500     23.400</a:t>
            </a:r>
          </a:p>
          <a:p>
            <a:r>
              <a:rPr lang="da-DK" dirty="0"/>
              <a:t>Asfalt – basis.                                </a:t>
            </a:r>
            <a:r>
              <a:rPr lang="da-DK" dirty="0" smtClean="0"/>
              <a:t>6.000      </a:t>
            </a:r>
            <a:r>
              <a:rPr lang="da-DK" dirty="0"/>
              <a:t>12.000       10.000      10.000    </a:t>
            </a:r>
            <a:r>
              <a:rPr lang="da-DK" dirty="0" smtClean="0"/>
              <a:t>38.000</a:t>
            </a:r>
            <a:endParaRPr lang="da-DK" dirty="0"/>
          </a:p>
          <a:p>
            <a:r>
              <a:rPr lang="da-DK" dirty="0" smtClean="0"/>
              <a:t>Asfalt </a:t>
            </a:r>
            <a:r>
              <a:rPr lang="da-DK" dirty="0"/>
              <a:t>og enkeltprojekter </a:t>
            </a:r>
            <a:r>
              <a:rPr lang="da-DK" dirty="0" smtClean="0"/>
              <a:t>trafik  6.400        </a:t>
            </a:r>
            <a:r>
              <a:rPr lang="da-DK" dirty="0"/>
              <a:t>7.700         2.200       </a:t>
            </a:r>
            <a:r>
              <a:rPr lang="da-DK" dirty="0" smtClean="0"/>
              <a:t>  2.200    18.500</a:t>
            </a:r>
            <a:endParaRPr lang="da-DK" dirty="0"/>
          </a:p>
          <a:p>
            <a:r>
              <a:rPr lang="da-DK" dirty="0" smtClean="0"/>
              <a:t>Brandstation Grenaa                                  (</a:t>
            </a:r>
            <a:r>
              <a:rPr lang="da-DK" dirty="0"/>
              <a:t>25.000)                                   </a:t>
            </a:r>
            <a:r>
              <a:rPr lang="da-DK" dirty="0" smtClean="0"/>
              <a:t>    (</a:t>
            </a:r>
            <a:r>
              <a:rPr lang="da-DK" dirty="0"/>
              <a:t>25.000)</a:t>
            </a:r>
          </a:p>
          <a:p>
            <a:r>
              <a:rPr lang="da-DK" dirty="0" smtClean="0"/>
              <a:t>Ældreboliger, demens </a:t>
            </a:r>
            <a:br>
              <a:rPr lang="da-DK" dirty="0" smtClean="0"/>
            </a:br>
            <a:r>
              <a:rPr lang="da-DK" dirty="0" smtClean="0"/>
              <a:t>og </a:t>
            </a:r>
            <a:r>
              <a:rPr lang="da-DK" dirty="0"/>
              <a:t>hjernecenter         </a:t>
            </a:r>
            <a:r>
              <a:rPr lang="da-DK" dirty="0" smtClean="0"/>
              <a:t>		</a:t>
            </a:r>
            <a:r>
              <a:rPr lang="da-DK" smtClean="0"/>
              <a:t>    </a:t>
            </a:r>
            <a:r>
              <a:rPr lang="da-DK" smtClean="0"/>
              <a:t>                 0.800        </a:t>
            </a:r>
            <a:r>
              <a:rPr lang="da-DK" dirty="0"/>
              <a:t>7.000       </a:t>
            </a:r>
            <a:r>
              <a:rPr lang="da-DK"/>
              <a:t>24.700      </a:t>
            </a:r>
            <a:r>
              <a:rPr lang="da-DK" smtClean="0"/>
              <a:t>32.500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089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 			 Strategiske investeringer</a:t>
            </a:r>
            <a:endParaRPr lang="da-DK" dirty="0"/>
          </a:p>
          <a:p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685800" y="2196269"/>
            <a:ext cx="7962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Eksempler</a:t>
            </a:r>
            <a:r>
              <a:rPr lang="da-DK" dirty="0"/>
              <a:t>:                                        </a:t>
            </a:r>
            <a:r>
              <a:rPr lang="da-DK" b="1" dirty="0" smtClean="0"/>
              <a:t>2020         </a:t>
            </a:r>
            <a:r>
              <a:rPr lang="da-DK" b="1" dirty="0"/>
              <a:t>2021        2022           2023        </a:t>
            </a:r>
            <a:r>
              <a:rPr lang="da-DK" b="1" dirty="0" smtClean="0"/>
              <a:t>I alt</a:t>
            </a:r>
            <a:endParaRPr lang="da-DK" b="1" dirty="0"/>
          </a:p>
          <a:p>
            <a:r>
              <a:rPr lang="da-DK" dirty="0" smtClean="0"/>
              <a:t>Kattegatcentret                                15.000                                                           15.000</a:t>
            </a:r>
            <a:endParaRPr lang="da-DK" dirty="0"/>
          </a:p>
          <a:p>
            <a:r>
              <a:rPr lang="da-DK" dirty="0" smtClean="0"/>
              <a:t>Skovskolen </a:t>
            </a:r>
            <a:r>
              <a:rPr lang="da-DK" dirty="0"/>
              <a:t>ved </a:t>
            </a:r>
            <a:r>
              <a:rPr lang="da-DK" dirty="0" smtClean="0"/>
              <a:t>Auning                                                      5.000         3.000          </a:t>
            </a:r>
            <a:r>
              <a:rPr lang="da-DK" dirty="0"/>
              <a:t>8.000</a:t>
            </a:r>
          </a:p>
          <a:p>
            <a:r>
              <a:rPr lang="da-DK" dirty="0" smtClean="0"/>
              <a:t>Grenaa Idrætscenter                                         5.000     10.000                           </a:t>
            </a:r>
            <a:r>
              <a:rPr lang="da-DK" dirty="0"/>
              <a:t>15.000</a:t>
            </a:r>
          </a:p>
          <a:p>
            <a:r>
              <a:rPr lang="da-DK" dirty="0" smtClean="0"/>
              <a:t>Grenaa </a:t>
            </a:r>
            <a:r>
              <a:rPr lang="da-DK" dirty="0"/>
              <a:t>Idrætscenter – deponering </a:t>
            </a:r>
            <a:r>
              <a:rPr lang="da-DK" dirty="0" smtClean="0"/>
              <a:t>                             (</a:t>
            </a:r>
            <a:r>
              <a:rPr lang="da-DK" dirty="0"/>
              <a:t>17.000)                        </a:t>
            </a:r>
            <a:r>
              <a:rPr lang="da-DK" dirty="0" smtClean="0"/>
              <a:t>(</a:t>
            </a:r>
            <a:r>
              <a:rPr lang="da-DK" dirty="0"/>
              <a:t>17.000)</a:t>
            </a:r>
          </a:p>
          <a:p>
            <a:r>
              <a:rPr lang="da-DK" dirty="0" smtClean="0"/>
              <a:t>Landsby- </a:t>
            </a:r>
            <a:r>
              <a:rPr lang="da-DK" dirty="0"/>
              <a:t>og </a:t>
            </a:r>
            <a:r>
              <a:rPr lang="da-DK" dirty="0" smtClean="0"/>
              <a:t>områdefornyelse       0.800       3.000       5.000          </a:t>
            </a:r>
            <a:r>
              <a:rPr lang="da-DK" dirty="0"/>
              <a:t>5.000      </a:t>
            </a:r>
            <a:r>
              <a:rPr lang="da-DK" dirty="0" smtClean="0"/>
              <a:t>  14.800</a:t>
            </a:r>
            <a:endParaRPr lang="da-DK" dirty="0"/>
          </a:p>
          <a:p>
            <a:r>
              <a:rPr lang="da-DK" dirty="0" smtClean="0"/>
              <a:t>Klimasikring                                      3.250								  3.250</a:t>
            </a:r>
            <a:endParaRPr lang="da-DK" dirty="0"/>
          </a:p>
          <a:p>
            <a:r>
              <a:rPr lang="da-DK" dirty="0" smtClean="0"/>
              <a:t>Strategiske </a:t>
            </a:r>
            <a:r>
              <a:rPr lang="da-DK" dirty="0"/>
              <a:t>anlæg og </a:t>
            </a:r>
            <a:br>
              <a:rPr lang="da-DK" dirty="0"/>
            </a:br>
            <a:r>
              <a:rPr lang="da-DK" dirty="0" smtClean="0"/>
              <a:t>fondsmedfinansiering                                       4.000        </a:t>
            </a:r>
            <a:r>
              <a:rPr lang="da-DK" dirty="0"/>
              <a:t>5.000       </a:t>
            </a:r>
            <a:r>
              <a:rPr lang="da-DK" dirty="0" smtClean="0"/>
              <a:t>  </a:t>
            </a:r>
            <a:r>
              <a:rPr lang="da-DK" dirty="0"/>
              <a:t>4.000       </a:t>
            </a:r>
            <a:r>
              <a:rPr lang="da-DK" dirty="0" smtClean="0"/>
              <a:t>13.000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392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		Spørgsmål eller kommentarer? 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9" y="2537856"/>
            <a:ext cx="4464594" cy="334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0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85800" y="1016000"/>
            <a:ext cx="7772400" cy="2282677"/>
          </a:xfrm>
        </p:spPr>
        <p:txBody>
          <a:bodyPr/>
          <a:lstStyle/>
          <a:p>
            <a:r>
              <a:rPr lang="da-DK" sz="4000" dirty="0" smtClean="0"/>
              <a:t>			</a:t>
            </a:r>
          </a:p>
          <a:p>
            <a:endParaRPr lang="da-DK" sz="4000" dirty="0"/>
          </a:p>
          <a:p>
            <a:endParaRPr lang="da-DK" sz="4000" dirty="0" smtClean="0"/>
          </a:p>
          <a:p>
            <a:endParaRPr lang="da-DK" sz="4000" dirty="0"/>
          </a:p>
          <a:p>
            <a:r>
              <a:rPr lang="da-DK" sz="4000" dirty="0" smtClean="0"/>
              <a:t>				 Tak for ordet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53352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med farvet forside</Template>
  <TotalTime>83</TotalTime>
  <Words>145</Words>
  <Application>Microsoft Office PowerPoint</Application>
  <PresentationFormat>Skærmshow (4:3)</PresentationFormat>
  <Paragraphs>70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Norddjurs Kommune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Mathilde Loft Nørgaard</dc:creator>
  <cp:lastModifiedBy>Jan Petersen</cp:lastModifiedBy>
  <cp:revision>11</cp:revision>
  <cp:lastPrinted>2020-11-25T14:52:45Z</cp:lastPrinted>
  <dcterms:created xsi:type="dcterms:W3CDTF">2020-11-25T13:32:35Z</dcterms:created>
  <dcterms:modified xsi:type="dcterms:W3CDTF">2020-11-27T09:27:02Z</dcterms:modified>
</cp:coreProperties>
</file>